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57" r:id="rId3"/>
    <p:sldId id="258" r:id="rId4"/>
    <p:sldId id="259" r:id="rId5"/>
    <p:sldId id="273" r:id="rId6"/>
    <p:sldId id="274" r:id="rId7"/>
    <p:sldId id="263" r:id="rId8"/>
    <p:sldId id="276" r:id="rId9"/>
    <p:sldId id="284" r:id="rId10"/>
    <p:sldId id="283" r:id="rId11"/>
    <p:sldId id="260" r:id="rId12"/>
    <p:sldId id="282" r:id="rId13"/>
    <p:sldId id="279" r:id="rId14"/>
    <p:sldId id="280" r:id="rId15"/>
    <p:sldId id="271" r:id="rId16"/>
    <p:sldId id="264" r:id="rId17"/>
    <p:sldId id="275" r:id="rId18"/>
    <p:sldId id="270" r:id="rId19"/>
    <p:sldId id="278" r:id="rId20"/>
    <p:sldId id="277" r:id="rId21"/>
    <p:sldId id="265" r:id="rId22"/>
    <p:sldId id="272" r:id="rId23"/>
    <p:sldId id="268" r:id="rId24"/>
  </p:sldIdLst>
  <p:sldSz cx="18288000" cy="10287000"/>
  <p:notesSz cx="6858000" cy="9144000"/>
  <p:embeddedFontLst>
    <p:embeddedFont>
      <p:font typeface="Calibri" panose="020F0502020204030204" pitchFamily="34" charset="0"/>
      <p:regular r:id="rId26"/>
      <p:bold r:id="rId27"/>
      <p:italic r:id="rId28"/>
      <p:boldItalic r:id="rId29"/>
    </p:embeddedFont>
    <p:embeddedFont>
      <p:font typeface="Padauk" panose="020B0604020202020204" charset="0"/>
      <p:regular r:id="rId30"/>
    </p:embeddedFont>
    <p:embeddedFont>
      <p:font typeface="Proxima Nova" panose="020B0604020202020204" charset="0"/>
      <p:regular r:id="rId31"/>
    </p:embeddedFont>
    <p:embeddedFont>
      <p:font typeface="Proxima Nova Bold" panose="020B0604020202020204" charset="0"/>
      <p:regular r:id="rId32"/>
    </p:embeddedFont>
    <p:embeddedFont>
      <p:font typeface="Tomorrow" panose="020B0604020202020204" charset="0"/>
      <p:regular r:id="rId33"/>
    </p:embeddedFont>
    <p:embeddedFont>
      <p:font typeface="Tomorrow Bold" panose="020B0604020202020204" charset="0"/>
      <p:regular r:id="rId34"/>
    </p:embeddedFont>
    <p:embeddedFont>
      <p:font typeface="Wingdings 2" panose="05020102010507070707" pitchFamily="18" charset="2"/>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34"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png>
</file>

<file path=ppt/media/image12.png>
</file>

<file path=ppt/media/image13.png>
</file>

<file path=ppt/media/image14.jpeg>
</file>

<file path=ppt/media/image15.jpeg>
</file>

<file path=ppt/media/image16.jpeg>
</file>

<file path=ppt/media/image17.png>
</file>

<file path=ppt/media/image18.jpeg>
</file>

<file path=ppt/media/image2.svg>
</file>

<file path=ppt/media/image3.png>
</file>

<file path=ppt/media/image4.sv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E62C53-86A9-4A9C-8AC1-6401F6768CA0}" type="datetimeFigureOut">
              <a:rPr lang="en-US" smtClean="0"/>
              <a:t>12/17/2023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57C8E6-61D3-4066-8135-C32FFFFF60C4}" type="slidenum">
              <a:rPr lang="en-US" smtClean="0"/>
              <a:t>‹#›</a:t>
            </a:fld>
            <a:endParaRPr lang="en-US"/>
          </a:p>
        </p:txBody>
      </p:sp>
    </p:spTree>
    <p:extLst>
      <p:ext uri="{BB962C8B-B14F-4D97-AF65-F5344CB8AC3E}">
        <p14:creationId xmlns:p14="http://schemas.microsoft.com/office/powerpoint/2010/main" val="2509710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57C8E6-61D3-4066-8135-C32FFFFF60C4}" type="slidenum">
              <a:rPr lang="en-US" smtClean="0"/>
              <a:t>6</a:t>
            </a:fld>
            <a:endParaRPr lang="en-US"/>
          </a:p>
        </p:txBody>
      </p:sp>
    </p:spTree>
    <p:extLst>
      <p:ext uri="{BB962C8B-B14F-4D97-AF65-F5344CB8AC3E}">
        <p14:creationId xmlns:p14="http://schemas.microsoft.com/office/powerpoint/2010/main" val="3736854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57C8E6-61D3-4066-8135-C32FFFFF60C4}" type="slidenum">
              <a:rPr lang="en-US" smtClean="0"/>
              <a:t>12</a:t>
            </a:fld>
            <a:endParaRPr lang="en-US"/>
          </a:p>
        </p:txBody>
      </p:sp>
    </p:spTree>
    <p:extLst>
      <p:ext uri="{BB962C8B-B14F-4D97-AF65-F5344CB8AC3E}">
        <p14:creationId xmlns:p14="http://schemas.microsoft.com/office/powerpoint/2010/main" val="686519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57C8E6-61D3-4066-8135-C32FFFFF60C4}" type="slidenum">
              <a:rPr lang="en-US" smtClean="0"/>
              <a:t>13</a:t>
            </a:fld>
            <a:endParaRPr lang="en-US"/>
          </a:p>
        </p:txBody>
      </p:sp>
    </p:spTree>
    <p:extLst>
      <p:ext uri="{BB962C8B-B14F-4D97-AF65-F5344CB8AC3E}">
        <p14:creationId xmlns:p14="http://schemas.microsoft.com/office/powerpoint/2010/main" val="2908660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357C8E6-61D3-4066-8135-C32FFFFF60C4}" type="slidenum">
              <a:rPr lang="en-US" smtClean="0"/>
              <a:t>14</a:t>
            </a:fld>
            <a:endParaRPr lang="en-US"/>
          </a:p>
        </p:txBody>
      </p:sp>
    </p:spTree>
    <p:extLst>
      <p:ext uri="{BB962C8B-B14F-4D97-AF65-F5344CB8AC3E}">
        <p14:creationId xmlns:p14="http://schemas.microsoft.com/office/powerpoint/2010/main" val="3046576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3DCAD"/>
        </a:solidFill>
        <a:effectLst/>
      </p:bgPr>
    </p:bg>
    <p:spTree>
      <p:nvGrpSpPr>
        <p:cNvPr id="1" name=""/>
        <p:cNvGrpSpPr/>
        <p:nvPr/>
      </p:nvGrpSpPr>
      <p:grpSpPr>
        <a:xfrm>
          <a:off x="0" y="0"/>
          <a:ext cx="0" cy="0"/>
          <a:chOff x="0" y="0"/>
          <a:chExt cx="0" cy="0"/>
        </a:xfrm>
      </p:grpSpPr>
      <p:sp>
        <p:nvSpPr>
          <p:cNvPr id="2" name="Freeform 2"/>
          <p:cNvSpPr/>
          <p:nvPr/>
        </p:nvSpPr>
        <p:spPr>
          <a:xfrm>
            <a:off x="11541042" y="0"/>
            <a:ext cx="6746958" cy="13543163"/>
          </a:xfrm>
          <a:custGeom>
            <a:avLst/>
            <a:gdLst/>
            <a:ahLst/>
            <a:cxnLst/>
            <a:rect l="l" t="t" r="r" b="b"/>
            <a:pathLst>
              <a:path w="6746958" h="13543163">
                <a:moveTo>
                  <a:pt x="0" y="0"/>
                </a:moveTo>
                <a:lnTo>
                  <a:pt x="6746958" y="0"/>
                </a:lnTo>
                <a:lnTo>
                  <a:pt x="6746958" y="13543163"/>
                </a:lnTo>
                <a:lnTo>
                  <a:pt x="0" y="1354316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0574849" y="719074"/>
            <a:ext cx="5388079" cy="5388079"/>
          </a:xfrm>
          <a:custGeom>
            <a:avLst/>
            <a:gdLst/>
            <a:ahLst/>
            <a:cxnLst/>
            <a:rect l="l" t="t" r="r" b="b"/>
            <a:pathLst>
              <a:path w="5388079" h="5388079">
                <a:moveTo>
                  <a:pt x="0" y="0"/>
                </a:moveTo>
                <a:lnTo>
                  <a:pt x="5388079" y="0"/>
                </a:lnTo>
                <a:lnTo>
                  <a:pt x="5388079" y="5388079"/>
                </a:lnTo>
                <a:lnTo>
                  <a:pt x="0" y="538807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1028700" y="2053101"/>
            <a:ext cx="11010900" cy="5071901"/>
          </a:xfrm>
          <a:prstGeom prst="rect">
            <a:avLst/>
          </a:prstGeom>
        </p:spPr>
        <p:txBody>
          <a:bodyPr wrap="square" lIns="0" tIns="0" rIns="0" bIns="0" rtlCol="0" anchor="t">
            <a:spAutoFit/>
          </a:bodyPr>
          <a:lstStyle/>
          <a:p>
            <a:pPr>
              <a:lnSpc>
                <a:spcPts val="13788"/>
              </a:lnSpc>
            </a:pPr>
            <a:r>
              <a:rPr lang="en-US" sz="8000" b="1" dirty="0">
                <a:solidFill>
                  <a:srgbClr val="073351"/>
                </a:solidFill>
                <a:latin typeface="Tomorrow"/>
              </a:rPr>
              <a:t>Cloud Security: Protecting Your Digital Assets in the Cloud</a:t>
            </a:r>
          </a:p>
        </p:txBody>
      </p:sp>
      <p:sp>
        <p:nvSpPr>
          <p:cNvPr id="5" name="TextBox 5"/>
          <p:cNvSpPr txBox="1"/>
          <p:nvPr/>
        </p:nvSpPr>
        <p:spPr>
          <a:xfrm>
            <a:off x="1028700" y="8569325"/>
            <a:ext cx="6015335" cy="471283"/>
          </a:xfrm>
          <a:prstGeom prst="rect">
            <a:avLst/>
          </a:prstGeom>
        </p:spPr>
        <p:txBody>
          <a:bodyPr wrap="square" lIns="0" tIns="0" rIns="0" bIns="0" rtlCol="0" anchor="t">
            <a:spAutoFit/>
          </a:bodyPr>
          <a:lstStyle/>
          <a:p>
            <a:pPr>
              <a:lnSpc>
                <a:spcPts val="3500"/>
              </a:lnSpc>
            </a:pPr>
            <a:r>
              <a:rPr lang="en-US" sz="3500" dirty="0">
                <a:solidFill>
                  <a:srgbClr val="073351"/>
                </a:solidFill>
                <a:latin typeface="Padauk"/>
              </a:rPr>
              <a:t>20127318 – Phan </a:t>
            </a:r>
            <a:r>
              <a:rPr lang="en-US" sz="3500" dirty="0" err="1">
                <a:solidFill>
                  <a:srgbClr val="073351"/>
                </a:solidFill>
                <a:latin typeface="Padauk"/>
              </a:rPr>
              <a:t>Trí</a:t>
            </a:r>
            <a:r>
              <a:rPr lang="en-US" sz="3500" dirty="0">
                <a:solidFill>
                  <a:srgbClr val="073351"/>
                </a:solidFill>
                <a:latin typeface="Padauk"/>
              </a:rPr>
              <a:t> </a:t>
            </a:r>
            <a:r>
              <a:rPr lang="en-US" sz="3500" dirty="0" err="1">
                <a:solidFill>
                  <a:srgbClr val="073351"/>
                </a:solidFill>
                <a:latin typeface="Padauk"/>
              </a:rPr>
              <a:t>Tài</a:t>
            </a:r>
            <a:endParaRPr lang="en-US" sz="3500" dirty="0">
              <a:solidFill>
                <a:srgbClr val="073351"/>
              </a:solidFill>
              <a:latin typeface="Padauk"/>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2" name="Rectangle 1041">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1043">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999926" y="-3999282"/>
            <a:ext cx="10287000" cy="18286850"/>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6" name="Rectangle 1045">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466" y="0"/>
            <a:ext cx="13606268" cy="10286358"/>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 name="Rectangle 1047">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474237" y="-2528760"/>
            <a:ext cx="7341846" cy="18290319"/>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What is a Network Firewall and what are the benefits? | HPE Aruba Networking">
            <a:extLst>
              <a:ext uri="{FF2B5EF4-FFF2-40B4-BE49-F238E27FC236}">
                <a16:creationId xmlns:a16="http://schemas.microsoft.com/office/drawing/2014/main" id="{C848BF91-C982-90D2-D06E-31411F0D63F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85800" y="1696783"/>
            <a:ext cx="16916400" cy="689343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0">
            <a:extLst>
              <a:ext uri="{FF2B5EF4-FFF2-40B4-BE49-F238E27FC236}">
                <a16:creationId xmlns:a16="http://schemas.microsoft.com/office/drawing/2014/main" id="{55F71529-D265-4654-9AF1-F0C58D0566DE}"/>
              </a:ext>
            </a:extLst>
          </p:cNvPr>
          <p:cNvSpPr txBox="1"/>
          <p:nvPr/>
        </p:nvSpPr>
        <p:spPr>
          <a:xfrm>
            <a:off x="682331" y="1840926"/>
            <a:ext cx="7432781" cy="512961"/>
          </a:xfrm>
          <a:prstGeom prst="rect">
            <a:avLst/>
          </a:prstGeom>
        </p:spPr>
        <p:txBody>
          <a:bodyPr wrap="square" lIns="0" tIns="0" rIns="0" bIns="0" rtlCol="0" anchor="t">
            <a:spAutoFit/>
          </a:bodyPr>
          <a:lstStyle/>
          <a:p>
            <a:pPr algn="ctr">
              <a:lnSpc>
                <a:spcPts val="3999"/>
              </a:lnSpc>
            </a:pPr>
            <a:r>
              <a:rPr lang="en-US" sz="3999" dirty="0">
                <a:solidFill>
                  <a:schemeClr val="accent6">
                    <a:lumMod val="75000"/>
                  </a:schemeClr>
                </a:solidFill>
                <a:latin typeface="Proxima Nova"/>
              </a:rPr>
              <a:t>Firewalls and Network Security</a:t>
            </a:r>
          </a:p>
        </p:txBody>
      </p:sp>
    </p:spTree>
    <p:extLst>
      <p:ext uri="{BB962C8B-B14F-4D97-AF65-F5344CB8AC3E}">
        <p14:creationId xmlns:p14="http://schemas.microsoft.com/office/powerpoint/2010/main" val="3550455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53DCAD"/>
            </a:solidFill>
          </p:spPr>
          <p:txBody>
            <a:bodyPr/>
            <a:lstStyle/>
            <a:p>
              <a:endParaRPr lang="en-US"/>
            </a:p>
          </p:txBody>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1373" y="5103478"/>
            <a:ext cx="18413317" cy="5365279"/>
            <a:chOff x="0" y="-38100"/>
            <a:chExt cx="4849598" cy="1413078"/>
          </a:xfrm>
        </p:grpSpPr>
        <p:sp>
          <p:nvSpPr>
            <p:cNvPr id="6" name="Freeform 6"/>
            <p:cNvSpPr/>
            <p:nvPr/>
          </p:nvSpPr>
          <p:spPr>
            <a:xfrm>
              <a:off x="0" y="0"/>
              <a:ext cx="4849598" cy="1374978"/>
            </a:xfrm>
            <a:custGeom>
              <a:avLst/>
              <a:gdLst/>
              <a:ahLst/>
              <a:cxnLst/>
              <a:rect l="l" t="t" r="r" b="b"/>
              <a:pathLst>
                <a:path w="4849598" h="1374978">
                  <a:moveTo>
                    <a:pt x="0" y="0"/>
                  </a:moveTo>
                  <a:lnTo>
                    <a:pt x="4849598" y="0"/>
                  </a:lnTo>
                  <a:lnTo>
                    <a:pt x="4849598" y="1374978"/>
                  </a:lnTo>
                  <a:lnTo>
                    <a:pt x="0" y="1374978"/>
                  </a:lnTo>
                  <a:close/>
                </a:path>
              </a:pathLst>
            </a:custGeom>
            <a:solidFill>
              <a:srgbClr val="FFFFFF"/>
            </a:solidFill>
          </p:spPr>
          <p:txBody>
            <a:bodyPr/>
            <a:lstStyle/>
            <a:p>
              <a:endParaRPr lang="en-US"/>
            </a:p>
          </p:txBody>
        </p:sp>
        <p:sp>
          <p:nvSpPr>
            <p:cNvPr id="7" name="TextBox 7"/>
            <p:cNvSpPr txBox="1"/>
            <p:nvPr/>
          </p:nvSpPr>
          <p:spPr>
            <a:xfrm>
              <a:off x="0" y="-38100"/>
              <a:ext cx="4849598" cy="1413078"/>
            </a:xfrm>
            <a:prstGeom prst="rect">
              <a:avLst/>
            </a:prstGeom>
          </p:spPr>
          <p:txBody>
            <a:bodyPr lIns="50800" tIns="50800" rIns="50800" bIns="50800" rtlCol="0" anchor="ctr"/>
            <a:lstStyle/>
            <a:p>
              <a:pPr algn="ctr">
                <a:lnSpc>
                  <a:spcPts val="2659"/>
                </a:lnSpc>
              </a:pPr>
              <a:endParaRPr/>
            </a:p>
          </p:txBody>
        </p:sp>
      </p:grpSp>
      <p:sp>
        <p:nvSpPr>
          <p:cNvPr id="8" name="AutoShape 8"/>
          <p:cNvSpPr/>
          <p:nvPr/>
        </p:nvSpPr>
        <p:spPr>
          <a:xfrm>
            <a:off x="1028700" y="5872736"/>
            <a:ext cx="16230600" cy="0"/>
          </a:xfrm>
          <a:prstGeom prst="line">
            <a:avLst/>
          </a:prstGeom>
          <a:ln w="9525" cap="flat">
            <a:solidFill>
              <a:srgbClr val="073351"/>
            </a:solidFill>
            <a:prstDash val="solid"/>
            <a:headEnd type="none" w="sm" len="sm"/>
            <a:tailEnd type="none" w="sm" len="sm"/>
          </a:ln>
        </p:spPr>
        <p:txBody>
          <a:bodyPr/>
          <a:lstStyle/>
          <a:p>
            <a:endParaRPr lang="en-US"/>
          </a:p>
        </p:txBody>
      </p:sp>
      <p:sp>
        <p:nvSpPr>
          <p:cNvPr id="10" name="TextBox 10"/>
          <p:cNvSpPr txBox="1"/>
          <p:nvPr/>
        </p:nvSpPr>
        <p:spPr>
          <a:xfrm>
            <a:off x="1024151" y="7387371"/>
            <a:ext cx="3195436" cy="1384995"/>
          </a:xfrm>
          <a:prstGeom prst="rect">
            <a:avLst/>
          </a:prstGeom>
        </p:spPr>
        <p:txBody>
          <a:bodyPr lIns="0" tIns="0" rIns="0" bIns="0" rtlCol="0" anchor="t">
            <a:spAutoFit/>
          </a:bodyPr>
          <a:lstStyle/>
          <a:p>
            <a:pPr>
              <a:lnSpc>
                <a:spcPts val="3600"/>
              </a:lnSpc>
            </a:pPr>
            <a:r>
              <a:rPr lang="en-US" sz="4000" spc="-150" dirty="0">
                <a:solidFill>
                  <a:srgbClr val="286588"/>
                </a:solidFill>
                <a:latin typeface="Proxima Nova Bold"/>
              </a:rPr>
              <a:t>Shared Responsibility Model</a:t>
            </a:r>
          </a:p>
        </p:txBody>
      </p:sp>
      <p:sp>
        <p:nvSpPr>
          <p:cNvPr id="12" name="TextBox 12"/>
          <p:cNvSpPr txBox="1"/>
          <p:nvPr/>
        </p:nvSpPr>
        <p:spPr>
          <a:xfrm>
            <a:off x="5412683" y="7396783"/>
            <a:ext cx="3195436" cy="923330"/>
          </a:xfrm>
          <a:prstGeom prst="rect">
            <a:avLst/>
          </a:prstGeom>
        </p:spPr>
        <p:txBody>
          <a:bodyPr lIns="0" tIns="0" rIns="0" bIns="0" rtlCol="0" anchor="t">
            <a:spAutoFit/>
          </a:bodyPr>
          <a:lstStyle/>
          <a:p>
            <a:pPr>
              <a:lnSpc>
                <a:spcPts val="3600"/>
              </a:lnSpc>
            </a:pPr>
            <a:r>
              <a:rPr lang="en-US" sz="4000" spc="-150" dirty="0">
                <a:solidFill>
                  <a:srgbClr val="286588"/>
                </a:solidFill>
                <a:latin typeface="Proxima Nova Bold"/>
              </a:rPr>
              <a:t>Zero Trust Architecture</a:t>
            </a:r>
          </a:p>
        </p:txBody>
      </p:sp>
      <p:sp>
        <p:nvSpPr>
          <p:cNvPr id="14" name="TextBox 14"/>
          <p:cNvSpPr txBox="1"/>
          <p:nvPr/>
        </p:nvSpPr>
        <p:spPr>
          <a:xfrm>
            <a:off x="9656073" y="7396783"/>
            <a:ext cx="3195436" cy="923330"/>
          </a:xfrm>
          <a:prstGeom prst="rect">
            <a:avLst/>
          </a:prstGeom>
        </p:spPr>
        <p:txBody>
          <a:bodyPr lIns="0" tIns="0" rIns="0" bIns="0" rtlCol="0" anchor="t">
            <a:spAutoFit/>
          </a:bodyPr>
          <a:lstStyle/>
          <a:p>
            <a:pPr>
              <a:lnSpc>
                <a:spcPts val="3600"/>
              </a:lnSpc>
            </a:pPr>
            <a:r>
              <a:rPr lang="en-US" sz="4000" spc="-150" dirty="0">
                <a:solidFill>
                  <a:srgbClr val="286588"/>
                </a:solidFill>
                <a:latin typeface="Proxima Nova Bold"/>
              </a:rPr>
              <a:t>Microservices Security</a:t>
            </a:r>
          </a:p>
        </p:txBody>
      </p:sp>
      <p:sp>
        <p:nvSpPr>
          <p:cNvPr id="16" name="TextBox 16"/>
          <p:cNvSpPr txBox="1"/>
          <p:nvPr/>
        </p:nvSpPr>
        <p:spPr>
          <a:xfrm>
            <a:off x="14063864" y="7387371"/>
            <a:ext cx="3195436" cy="933717"/>
          </a:xfrm>
          <a:prstGeom prst="rect">
            <a:avLst/>
          </a:prstGeom>
        </p:spPr>
        <p:txBody>
          <a:bodyPr lIns="0" tIns="0" rIns="0" bIns="0" rtlCol="0" anchor="t">
            <a:spAutoFit/>
          </a:bodyPr>
          <a:lstStyle/>
          <a:p>
            <a:pPr>
              <a:lnSpc>
                <a:spcPts val="3600"/>
              </a:lnSpc>
            </a:pPr>
            <a:r>
              <a:rPr lang="en-US" sz="4000" spc="-150" dirty="0">
                <a:solidFill>
                  <a:srgbClr val="286588"/>
                </a:solidFill>
                <a:latin typeface="Proxima Nova Bold"/>
              </a:rPr>
              <a:t>Container Security</a:t>
            </a:r>
          </a:p>
        </p:txBody>
      </p:sp>
      <p:sp>
        <p:nvSpPr>
          <p:cNvPr id="17" name="TextBox 17"/>
          <p:cNvSpPr txBox="1"/>
          <p:nvPr/>
        </p:nvSpPr>
        <p:spPr>
          <a:xfrm>
            <a:off x="7010401" y="1219200"/>
            <a:ext cx="10248900" cy="2821285"/>
          </a:xfrm>
          <a:prstGeom prst="rect">
            <a:avLst/>
          </a:prstGeom>
        </p:spPr>
        <p:txBody>
          <a:bodyPr wrap="square" lIns="0" tIns="0" rIns="0" bIns="0" rtlCol="0" anchor="t">
            <a:spAutoFit/>
          </a:bodyPr>
          <a:lstStyle/>
          <a:p>
            <a:pPr algn="r">
              <a:lnSpc>
                <a:spcPts val="11000"/>
              </a:lnSpc>
            </a:pPr>
            <a:r>
              <a:rPr lang="en-US" sz="11000" dirty="0">
                <a:solidFill>
                  <a:srgbClr val="286588"/>
                </a:solidFill>
                <a:latin typeface="Tomorrow"/>
              </a:rPr>
              <a:t>Cloud Security Architectures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grpSp>
        <p:nvGrpSpPr>
          <p:cNvPr id="2" name="Group 2"/>
          <p:cNvGrpSpPr/>
          <p:nvPr/>
        </p:nvGrpSpPr>
        <p:grpSpPr>
          <a:xfrm>
            <a:off x="0" y="-144661"/>
            <a:ext cx="18288000" cy="10431661"/>
            <a:chOff x="0" y="-38100"/>
            <a:chExt cx="4816593" cy="2747433"/>
          </a:xfrm>
        </p:grpSpPr>
        <p:sp>
          <p:nvSpPr>
            <p:cNvPr id="3" name="Freeform 3"/>
            <p:cNvSpPr/>
            <p:nvPr/>
          </p:nvSpPr>
          <p:spPr>
            <a:xfrm>
              <a:off x="0" y="0"/>
              <a:ext cx="4816592" cy="694851"/>
            </a:xfrm>
            <a:custGeom>
              <a:avLst/>
              <a:gdLst/>
              <a:ahLst/>
              <a:cxnLst/>
              <a:rect l="l" t="t" r="r" b="b"/>
              <a:pathLst>
                <a:path w="4816592" h="2709333">
                  <a:moveTo>
                    <a:pt x="0" y="0"/>
                  </a:moveTo>
                  <a:lnTo>
                    <a:pt x="4816592" y="0"/>
                  </a:lnTo>
                  <a:lnTo>
                    <a:pt x="4816592" y="2709333"/>
                  </a:lnTo>
                  <a:lnTo>
                    <a:pt x="0" y="2709333"/>
                  </a:lnTo>
                  <a:close/>
                </a:path>
              </a:pathLst>
            </a:custGeom>
            <a:solidFill>
              <a:srgbClr val="53DCAD"/>
            </a:solidFill>
          </p:spPr>
          <p:txBody>
            <a:bodyPr/>
            <a:lstStyle/>
            <a:p>
              <a:endParaRPr lang="en-US"/>
            </a:p>
          </p:txBody>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8" name="AutoShape 8"/>
          <p:cNvSpPr/>
          <p:nvPr/>
        </p:nvSpPr>
        <p:spPr>
          <a:xfrm>
            <a:off x="1024151" y="3086100"/>
            <a:ext cx="16230600" cy="0"/>
          </a:xfrm>
          <a:prstGeom prst="line">
            <a:avLst/>
          </a:prstGeom>
          <a:ln w="9525" cap="flat">
            <a:solidFill>
              <a:srgbClr val="073351"/>
            </a:solidFill>
            <a:prstDash val="solid"/>
            <a:headEnd type="none" w="sm" len="sm"/>
            <a:tailEnd type="none" w="sm" len="sm"/>
          </a:ln>
        </p:spPr>
        <p:txBody>
          <a:bodyPr/>
          <a:lstStyle/>
          <a:p>
            <a:endParaRPr lang="en-US" dirty="0"/>
          </a:p>
        </p:txBody>
      </p:sp>
      <p:sp>
        <p:nvSpPr>
          <p:cNvPr id="17" name="TextBox 17"/>
          <p:cNvSpPr txBox="1"/>
          <p:nvPr/>
        </p:nvSpPr>
        <p:spPr>
          <a:xfrm>
            <a:off x="1024151" y="948039"/>
            <a:ext cx="16806649" cy="1025922"/>
          </a:xfrm>
          <a:prstGeom prst="rect">
            <a:avLst/>
          </a:prstGeom>
        </p:spPr>
        <p:txBody>
          <a:bodyPr wrap="square" lIns="0" tIns="0" rIns="0" bIns="0" rtlCol="0" anchor="t">
            <a:spAutoFit/>
          </a:bodyPr>
          <a:lstStyle/>
          <a:p>
            <a:pPr algn="ctr">
              <a:lnSpc>
                <a:spcPts val="8000"/>
              </a:lnSpc>
            </a:pPr>
            <a:r>
              <a:rPr lang="en-US" sz="9600" dirty="0">
                <a:solidFill>
                  <a:srgbClr val="286588"/>
                </a:solidFill>
                <a:latin typeface="Tomorrow"/>
              </a:rPr>
              <a:t>Cloud Security Architectures</a:t>
            </a:r>
          </a:p>
        </p:txBody>
      </p:sp>
      <p:sp>
        <p:nvSpPr>
          <p:cNvPr id="27" name="Rectangle 5">
            <a:extLst>
              <a:ext uri="{FF2B5EF4-FFF2-40B4-BE49-F238E27FC236}">
                <a16:creationId xmlns:a16="http://schemas.microsoft.com/office/drawing/2014/main" id="{2EF9BABD-35ED-F724-9A5E-4915A22DD559}"/>
              </a:ext>
            </a:extLst>
          </p:cNvPr>
          <p:cNvSpPr>
            <a:spLocks noChangeArrowheads="1"/>
          </p:cNvSpPr>
          <p:nvPr/>
        </p:nvSpPr>
        <p:spPr bwMode="auto">
          <a:xfrm>
            <a:off x="0" y="-138499"/>
            <a:ext cx="65" cy="276999"/>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10">
            <a:extLst>
              <a:ext uri="{FF2B5EF4-FFF2-40B4-BE49-F238E27FC236}">
                <a16:creationId xmlns:a16="http://schemas.microsoft.com/office/drawing/2014/main" id="{6393592C-496C-DB03-28A5-F562322DBEDB}"/>
              </a:ext>
            </a:extLst>
          </p:cNvPr>
          <p:cNvSpPr txBox="1"/>
          <p:nvPr/>
        </p:nvSpPr>
        <p:spPr>
          <a:xfrm>
            <a:off x="1024151" y="3537649"/>
            <a:ext cx="4614649" cy="3698128"/>
          </a:xfrm>
          <a:prstGeom prst="rect">
            <a:avLst/>
          </a:prstGeom>
        </p:spPr>
        <p:txBody>
          <a:bodyPr wrap="square" lIns="0" tIns="0" rIns="0" bIns="0" rtlCol="0" anchor="t">
            <a:spAutoFit/>
          </a:bodyPr>
          <a:lstStyle/>
          <a:p>
            <a:pPr>
              <a:lnSpc>
                <a:spcPts val="3600"/>
              </a:lnSpc>
            </a:pPr>
            <a:r>
              <a:rPr lang="en-US" sz="4000" spc="-150" dirty="0">
                <a:solidFill>
                  <a:srgbClr val="286588"/>
                </a:solidFill>
                <a:latin typeface="Proxima Nova Bold"/>
              </a:rPr>
              <a:t>Shared Responsibility Model </a:t>
            </a:r>
            <a:r>
              <a:rPr lang="en-US" sz="4000" spc="-150" dirty="0">
                <a:latin typeface="Times New Roman" panose="02020603050405020304" pitchFamily="18" charset="0"/>
                <a:cs typeface="Times New Roman" panose="02020603050405020304" pitchFamily="18" charset="0"/>
              </a:rPr>
              <a:t>is the way in which Cloud Service Providers (CSPs) and customers share responsibilities for security when using cloud services.</a:t>
            </a:r>
          </a:p>
        </p:txBody>
      </p:sp>
      <p:pic>
        <p:nvPicPr>
          <p:cNvPr id="3074" name="Picture 2" descr="Shared Responsibility Model - Amazon Web Services (AWS)">
            <a:extLst>
              <a:ext uri="{FF2B5EF4-FFF2-40B4-BE49-F238E27FC236}">
                <a16:creationId xmlns:a16="http://schemas.microsoft.com/office/drawing/2014/main" id="{B84C4F0C-4F88-DD27-5385-9FF17373A2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91250" y="3300331"/>
            <a:ext cx="11544300" cy="63246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10">
            <a:extLst>
              <a:ext uri="{FF2B5EF4-FFF2-40B4-BE49-F238E27FC236}">
                <a16:creationId xmlns:a16="http://schemas.microsoft.com/office/drawing/2014/main" id="{B15ED72E-8B79-3E28-4D0F-D54C1AAFE639}"/>
              </a:ext>
            </a:extLst>
          </p:cNvPr>
          <p:cNvSpPr txBox="1"/>
          <p:nvPr/>
        </p:nvSpPr>
        <p:spPr>
          <a:xfrm>
            <a:off x="11963400" y="9606501"/>
            <a:ext cx="4614649" cy="465320"/>
          </a:xfrm>
          <a:prstGeom prst="rect">
            <a:avLst/>
          </a:prstGeom>
        </p:spPr>
        <p:txBody>
          <a:bodyPr wrap="square" lIns="0" tIns="0" rIns="0" bIns="0" rtlCol="0" anchor="t">
            <a:spAutoFit/>
          </a:bodyPr>
          <a:lstStyle/>
          <a:p>
            <a:pPr>
              <a:lnSpc>
                <a:spcPts val="3600"/>
              </a:lnSpc>
            </a:pPr>
            <a:r>
              <a:rPr lang="en-US" sz="4000" spc="-150" dirty="0">
                <a:latin typeface="Proxima Nova Bold"/>
                <a:cs typeface="Times New Roman" panose="02020603050405020304" pitchFamily="18" charset="0"/>
              </a:rPr>
              <a:t>AWS </a:t>
            </a:r>
            <a:endParaRPr lang="en-US" sz="4000" spc="-15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5202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grpSp>
        <p:nvGrpSpPr>
          <p:cNvPr id="2" name="Group 2"/>
          <p:cNvGrpSpPr/>
          <p:nvPr/>
        </p:nvGrpSpPr>
        <p:grpSpPr>
          <a:xfrm>
            <a:off x="0" y="-144661"/>
            <a:ext cx="18288000" cy="10431661"/>
            <a:chOff x="0" y="-38100"/>
            <a:chExt cx="4816593" cy="2747433"/>
          </a:xfrm>
        </p:grpSpPr>
        <p:sp>
          <p:nvSpPr>
            <p:cNvPr id="3" name="Freeform 3"/>
            <p:cNvSpPr/>
            <p:nvPr/>
          </p:nvSpPr>
          <p:spPr>
            <a:xfrm>
              <a:off x="0" y="0"/>
              <a:ext cx="4816592" cy="694851"/>
            </a:xfrm>
            <a:custGeom>
              <a:avLst/>
              <a:gdLst/>
              <a:ahLst/>
              <a:cxnLst/>
              <a:rect l="l" t="t" r="r" b="b"/>
              <a:pathLst>
                <a:path w="4816592" h="2709333">
                  <a:moveTo>
                    <a:pt x="0" y="0"/>
                  </a:moveTo>
                  <a:lnTo>
                    <a:pt x="4816592" y="0"/>
                  </a:lnTo>
                  <a:lnTo>
                    <a:pt x="4816592" y="2709333"/>
                  </a:lnTo>
                  <a:lnTo>
                    <a:pt x="0" y="2709333"/>
                  </a:lnTo>
                  <a:close/>
                </a:path>
              </a:pathLst>
            </a:custGeom>
            <a:solidFill>
              <a:srgbClr val="53DCAD"/>
            </a:solidFill>
          </p:spPr>
          <p:txBody>
            <a:bodyPr/>
            <a:lstStyle/>
            <a:p>
              <a:endParaRPr lang="en-US"/>
            </a:p>
          </p:txBody>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8" name="AutoShape 8"/>
          <p:cNvSpPr/>
          <p:nvPr/>
        </p:nvSpPr>
        <p:spPr>
          <a:xfrm>
            <a:off x="1024151" y="3086100"/>
            <a:ext cx="16230600" cy="0"/>
          </a:xfrm>
          <a:prstGeom prst="line">
            <a:avLst/>
          </a:prstGeom>
          <a:ln w="9525" cap="flat">
            <a:solidFill>
              <a:srgbClr val="073351"/>
            </a:solidFill>
            <a:prstDash val="solid"/>
            <a:headEnd type="none" w="sm" len="sm"/>
            <a:tailEnd type="none" w="sm" len="sm"/>
          </a:ln>
        </p:spPr>
        <p:txBody>
          <a:bodyPr/>
          <a:lstStyle/>
          <a:p>
            <a:endParaRPr lang="en-US" dirty="0"/>
          </a:p>
        </p:txBody>
      </p:sp>
      <p:sp>
        <p:nvSpPr>
          <p:cNvPr id="17" name="TextBox 17"/>
          <p:cNvSpPr txBox="1"/>
          <p:nvPr/>
        </p:nvSpPr>
        <p:spPr>
          <a:xfrm>
            <a:off x="1024151" y="948039"/>
            <a:ext cx="16806649" cy="1025922"/>
          </a:xfrm>
          <a:prstGeom prst="rect">
            <a:avLst/>
          </a:prstGeom>
        </p:spPr>
        <p:txBody>
          <a:bodyPr wrap="square" lIns="0" tIns="0" rIns="0" bIns="0" rtlCol="0" anchor="t">
            <a:spAutoFit/>
          </a:bodyPr>
          <a:lstStyle/>
          <a:p>
            <a:pPr algn="ctr">
              <a:lnSpc>
                <a:spcPts val="8000"/>
              </a:lnSpc>
            </a:pPr>
            <a:r>
              <a:rPr lang="en-US" sz="9600" dirty="0">
                <a:solidFill>
                  <a:srgbClr val="286588"/>
                </a:solidFill>
                <a:latin typeface="Tomorrow"/>
              </a:rPr>
              <a:t>Cloud Security Architectures</a:t>
            </a:r>
          </a:p>
        </p:txBody>
      </p:sp>
      <p:sp>
        <p:nvSpPr>
          <p:cNvPr id="27" name="Rectangle 5">
            <a:extLst>
              <a:ext uri="{FF2B5EF4-FFF2-40B4-BE49-F238E27FC236}">
                <a16:creationId xmlns:a16="http://schemas.microsoft.com/office/drawing/2014/main" id="{2EF9BABD-35ED-F724-9A5E-4915A22DD559}"/>
              </a:ext>
            </a:extLst>
          </p:cNvPr>
          <p:cNvSpPr>
            <a:spLocks noChangeArrowheads="1"/>
          </p:cNvSpPr>
          <p:nvPr/>
        </p:nvSpPr>
        <p:spPr bwMode="auto">
          <a:xfrm>
            <a:off x="0" y="-138499"/>
            <a:ext cx="65" cy="276999"/>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10">
            <a:extLst>
              <a:ext uri="{FF2B5EF4-FFF2-40B4-BE49-F238E27FC236}">
                <a16:creationId xmlns:a16="http://schemas.microsoft.com/office/drawing/2014/main" id="{6393592C-496C-DB03-28A5-F562322DBEDB}"/>
              </a:ext>
            </a:extLst>
          </p:cNvPr>
          <p:cNvSpPr txBox="1"/>
          <p:nvPr/>
        </p:nvSpPr>
        <p:spPr>
          <a:xfrm>
            <a:off x="1024151" y="3537649"/>
            <a:ext cx="16425649" cy="1384995"/>
          </a:xfrm>
          <a:prstGeom prst="rect">
            <a:avLst/>
          </a:prstGeom>
        </p:spPr>
        <p:txBody>
          <a:bodyPr wrap="square" lIns="0" tIns="0" rIns="0" bIns="0" rtlCol="0" anchor="t">
            <a:spAutoFit/>
          </a:bodyPr>
          <a:lstStyle/>
          <a:p>
            <a:pPr>
              <a:lnSpc>
                <a:spcPts val="3600"/>
              </a:lnSpc>
            </a:pPr>
            <a:r>
              <a:rPr lang="en-US" sz="4000" spc="-150" dirty="0">
                <a:solidFill>
                  <a:srgbClr val="286588"/>
                </a:solidFill>
                <a:latin typeface="Proxima Nova Bold"/>
              </a:rPr>
              <a:t>Zero Trust Architecture </a:t>
            </a:r>
            <a:r>
              <a:rPr lang="en-US" sz="4000" spc="-150" dirty="0">
                <a:latin typeface="Times New Roman" panose="02020603050405020304" pitchFamily="18" charset="0"/>
                <a:cs typeface="Times New Roman" panose="02020603050405020304" pitchFamily="18" charset="0"/>
              </a:rPr>
              <a:t>is a security model that requires no trust in any source, even those located within the internal network. </a:t>
            </a:r>
          </a:p>
          <a:p>
            <a:pPr>
              <a:lnSpc>
                <a:spcPts val="3600"/>
              </a:lnSpc>
            </a:pPr>
            <a:endParaRPr lang="en-US" sz="4000" spc="-150" dirty="0">
              <a:solidFill>
                <a:srgbClr val="286588"/>
              </a:solidFill>
              <a:latin typeface="Proxima Nova Bold"/>
            </a:endParaRPr>
          </a:p>
        </p:txBody>
      </p:sp>
      <p:pic>
        <p:nvPicPr>
          <p:cNvPr id="15" name="Picture 14">
            <a:extLst>
              <a:ext uri="{FF2B5EF4-FFF2-40B4-BE49-F238E27FC236}">
                <a16:creationId xmlns:a16="http://schemas.microsoft.com/office/drawing/2014/main" id="{405BEB03-7997-3B47-77E7-3736F4AEDE86}"/>
              </a:ext>
            </a:extLst>
          </p:cNvPr>
          <p:cNvPicPr>
            <a:picLocks noChangeAspect="1"/>
          </p:cNvPicPr>
          <p:nvPr/>
        </p:nvPicPr>
        <p:blipFill>
          <a:blip r:embed="rId3"/>
          <a:stretch>
            <a:fillRect/>
          </a:stretch>
        </p:blipFill>
        <p:spPr>
          <a:xfrm>
            <a:off x="2834727" y="4610100"/>
            <a:ext cx="12804496" cy="5475113"/>
          </a:xfrm>
          <a:prstGeom prst="rect">
            <a:avLst/>
          </a:prstGeom>
        </p:spPr>
      </p:pic>
    </p:spTree>
    <p:extLst>
      <p:ext uri="{BB962C8B-B14F-4D97-AF65-F5344CB8AC3E}">
        <p14:creationId xmlns:p14="http://schemas.microsoft.com/office/powerpoint/2010/main" val="2814872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grpSp>
        <p:nvGrpSpPr>
          <p:cNvPr id="2" name="Group 2"/>
          <p:cNvGrpSpPr/>
          <p:nvPr/>
        </p:nvGrpSpPr>
        <p:grpSpPr>
          <a:xfrm>
            <a:off x="0" y="-144661"/>
            <a:ext cx="18288000" cy="10431661"/>
            <a:chOff x="0" y="-38100"/>
            <a:chExt cx="4816593" cy="2747433"/>
          </a:xfrm>
        </p:grpSpPr>
        <p:sp>
          <p:nvSpPr>
            <p:cNvPr id="3" name="Freeform 3"/>
            <p:cNvSpPr/>
            <p:nvPr/>
          </p:nvSpPr>
          <p:spPr>
            <a:xfrm>
              <a:off x="0" y="0"/>
              <a:ext cx="4816592" cy="694851"/>
            </a:xfrm>
            <a:custGeom>
              <a:avLst/>
              <a:gdLst/>
              <a:ahLst/>
              <a:cxnLst/>
              <a:rect l="l" t="t" r="r" b="b"/>
              <a:pathLst>
                <a:path w="4816592" h="2709333">
                  <a:moveTo>
                    <a:pt x="0" y="0"/>
                  </a:moveTo>
                  <a:lnTo>
                    <a:pt x="4816592" y="0"/>
                  </a:lnTo>
                  <a:lnTo>
                    <a:pt x="4816592" y="2709333"/>
                  </a:lnTo>
                  <a:lnTo>
                    <a:pt x="0" y="2709333"/>
                  </a:lnTo>
                  <a:close/>
                </a:path>
              </a:pathLst>
            </a:custGeom>
            <a:solidFill>
              <a:srgbClr val="53DCAD"/>
            </a:solidFill>
          </p:spPr>
          <p:txBody>
            <a:bodyPr/>
            <a:lstStyle/>
            <a:p>
              <a:endParaRPr lang="en-US"/>
            </a:p>
          </p:txBody>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8" name="AutoShape 8"/>
          <p:cNvSpPr/>
          <p:nvPr/>
        </p:nvSpPr>
        <p:spPr>
          <a:xfrm>
            <a:off x="1024151" y="3086100"/>
            <a:ext cx="16230600" cy="0"/>
          </a:xfrm>
          <a:prstGeom prst="line">
            <a:avLst/>
          </a:prstGeom>
          <a:ln w="9525" cap="flat">
            <a:solidFill>
              <a:srgbClr val="073351"/>
            </a:solidFill>
            <a:prstDash val="solid"/>
            <a:headEnd type="none" w="sm" len="sm"/>
            <a:tailEnd type="none" w="sm" len="sm"/>
          </a:ln>
        </p:spPr>
        <p:txBody>
          <a:bodyPr/>
          <a:lstStyle/>
          <a:p>
            <a:endParaRPr lang="en-US" dirty="0"/>
          </a:p>
        </p:txBody>
      </p:sp>
      <p:sp>
        <p:nvSpPr>
          <p:cNvPr id="17" name="TextBox 17"/>
          <p:cNvSpPr txBox="1"/>
          <p:nvPr/>
        </p:nvSpPr>
        <p:spPr>
          <a:xfrm>
            <a:off x="1024151" y="948039"/>
            <a:ext cx="16806649" cy="1025922"/>
          </a:xfrm>
          <a:prstGeom prst="rect">
            <a:avLst/>
          </a:prstGeom>
        </p:spPr>
        <p:txBody>
          <a:bodyPr wrap="square" lIns="0" tIns="0" rIns="0" bIns="0" rtlCol="0" anchor="t">
            <a:spAutoFit/>
          </a:bodyPr>
          <a:lstStyle/>
          <a:p>
            <a:pPr algn="ctr">
              <a:lnSpc>
                <a:spcPts val="8000"/>
              </a:lnSpc>
            </a:pPr>
            <a:r>
              <a:rPr lang="en-US" sz="9600" dirty="0">
                <a:solidFill>
                  <a:srgbClr val="286588"/>
                </a:solidFill>
                <a:latin typeface="Tomorrow"/>
              </a:rPr>
              <a:t>Cloud Security Architectures</a:t>
            </a:r>
          </a:p>
        </p:txBody>
      </p:sp>
      <p:sp>
        <p:nvSpPr>
          <p:cNvPr id="27" name="Rectangle 5">
            <a:extLst>
              <a:ext uri="{FF2B5EF4-FFF2-40B4-BE49-F238E27FC236}">
                <a16:creationId xmlns:a16="http://schemas.microsoft.com/office/drawing/2014/main" id="{2EF9BABD-35ED-F724-9A5E-4915A22DD559}"/>
              </a:ext>
            </a:extLst>
          </p:cNvPr>
          <p:cNvSpPr>
            <a:spLocks noChangeArrowheads="1"/>
          </p:cNvSpPr>
          <p:nvPr/>
        </p:nvSpPr>
        <p:spPr bwMode="auto">
          <a:xfrm>
            <a:off x="0" y="-138499"/>
            <a:ext cx="65" cy="276999"/>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10">
            <a:extLst>
              <a:ext uri="{FF2B5EF4-FFF2-40B4-BE49-F238E27FC236}">
                <a16:creationId xmlns:a16="http://schemas.microsoft.com/office/drawing/2014/main" id="{6393592C-496C-DB03-28A5-F562322DBEDB}"/>
              </a:ext>
            </a:extLst>
          </p:cNvPr>
          <p:cNvSpPr txBox="1"/>
          <p:nvPr/>
        </p:nvSpPr>
        <p:spPr>
          <a:xfrm>
            <a:off x="1024151" y="3537649"/>
            <a:ext cx="16425649" cy="2313134"/>
          </a:xfrm>
          <a:prstGeom prst="rect">
            <a:avLst/>
          </a:prstGeom>
        </p:spPr>
        <p:txBody>
          <a:bodyPr wrap="square" lIns="0" tIns="0" rIns="0" bIns="0" rtlCol="0" anchor="t">
            <a:spAutoFit/>
          </a:bodyPr>
          <a:lstStyle/>
          <a:p>
            <a:pPr>
              <a:lnSpc>
                <a:spcPts val="3600"/>
              </a:lnSpc>
            </a:pPr>
            <a:r>
              <a:rPr lang="en-US" sz="4000" spc="-150" dirty="0">
                <a:solidFill>
                  <a:srgbClr val="286588"/>
                </a:solidFill>
                <a:latin typeface="Proxima Nova Bold"/>
              </a:rPr>
              <a:t>Microservices Security</a:t>
            </a:r>
          </a:p>
          <a:p>
            <a:pPr>
              <a:lnSpc>
                <a:spcPts val="3600"/>
              </a:lnSpc>
            </a:pPr>
            <a:r>
              <a:rPr lang="en-US" sz="4000" spc="-150" dirty="0">
                <a:latin typeface="Times New Roman" panose="02020603050405020304" pitchFamily="18" charset="0"/>
                <a:cs typeface="Times New Roman" panose="02020603050405020304" pitchFamily="18" charset="0"/>
              </a:rPr>
              <a:t>focuses on safeguarding applications and services built using the Microservices architecture. It often involves measures such as authentication, authorization, encryption, and key management to ensure security in the complex and distributed environment of independent services.</a:t>
            </a:r>
          </a:p>
        </p:txBody>
      </p:sp>
      <p:sp>
        <p:nvSpPr>
          <p:cNvPr id="6" name="TextBox 10">
            <a:extLst>
              <a:ext uri="{FF2B5EF4-FFF2-40B4-BE49-F238E27FC236}">
                <a16:creationId xmlns:a16="http://schemas.microsoft.com/office/drawing/2014/main" id="{A36D43BC-6D13-3193-8B24-91F301E5B678}"/>
              </a:ext>
            </a:extLst>
          </p:cNvPr>
          <p:cNvSpPr txBox="1"/>
          <p:nvPr/>
        </p:nvSpPr>
        <p:spPr>
          <a:xfrm>
            <a:off x="1024151" y="6302331"/>
            <a:ext cx="16425649" cy="2774799"/>
          </a:xfrm>
          <a:prstGeom prst="rect">
            <a:avLst/>
          </a:prstGeom>
        </p:spPr>
        <p:txBody>
          <a:bodyPr wrap="square" lIns="0" tIns="0" rIns="0" bIns="0" rtlCol="0" anchor="t">
            <a:spAutoFit/>
          </a:bodyPr>
          <a:lstStyle/>
          <a:p>
            <a:pPr>
              <a:lnSpc>
                <a:spcPts val="3600"/>
              </a:lnSpc>
            </a:pPr>
            <a:r>
              <a:rPr lang="en-US" sz="4000" spc="-150" dirty="0">
                <a:solidFill>
                  <a:srgbClr val="286588"/>
                </a:solidFill>
                <a:latin typeface="Proxima Nova Bold"/>
              </a:rPr>
              <a:t>Container Security</a:t>
            </a:r>
          </a:p>
          <a:p>
            <a:pPr>
              <a:lnSpc>
                <a:spcPts val="3600"/>
              </a:lnSpc>
            </a:pPr>
            <a:r>
              <a:rPr lang="en-US" sz="4000" spc="-150" dirty="0">
                <a:latin typeface="Times New Roman" panose="02020603050405020304" pitchFamily="18" charset="0"/>
                <a:cs typeface="Times New Roman" panose="02020603050405020304" pitchFamily="18" charset="0"/>
              </a:rPr>
              <a:t>relates to ensuring the safety and isolation of containers, such as Docker containers. It includes access controls, monitoring, and protection against security risks like running malicious code or interfering with a container. Measures such as secure image management, limiting container privileges, and key management are essential components of container security.</a:t>
            </a:r>
          </a:p>
        </p:txBody>
      </p:sp>
    </p:spTree>
    <p:extLst>
      <p:ext uri="{BB962C8B-B14F-4D97-AF65-F5344CB8AC3E}">
        <p14:creationId xmlns:p14="http://schemas.microsoft.com/office/powerpoint/2010/main" val="9613035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4816593" cy="2709333"/>
          </a:xfrm>
        </p:grpSpPr>
        <p:sp>
          <p:nvSpPr>
            <p:cNvPr id="3" name="Freeform 3"/>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53DCAD"/>
            </a:solidFill>
          </p:spPr>
          <p:txBody>
            <a:bodyPr/>
            <a:lstStyle/>
            <a:p>
              <a:endParaRPr lang="en-US"/>
            </a:p>
          </p:txBody>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1373" y="5103478"/>
            <a:ext cx="18413317" cy="5365279"/>
            <a:chOff x="0" y="-38100"/>
            <a:chExt cx="4849598" cy="1413078"/>
          </a:xfrm>
        </p:grpSpPr>
        <p:sp>
          <p:nvSpPr>
            <p:cNvPr id="6" name="Freeform 6"/>
            <p:cNvSpPr/>
            <p:nvPr/>
          </p:nvSpPr>
          <p:spPr>
            <a:xfrm>
              <a:off x="0" y="0"/>
              <a:ext cx="4849598" cy="1374978"/>
            </a:xfrm>
            <a:custGeom>
              <a:avLst/>
              <a:gdLst/>
              <a:ahLst/>
              <a:cxnLst/>
              <a:rect l="l" t="t" r="r" b="b"/>
              <a:pathLst>
                <a:path w="4849598" h="1374978">
                  <a:moveTo>
                    <a:pt x="0" y="0"/>
                  </a:moveTo>
                  <a:lnTo>
                    <a:pt x="4849598" y="0"/>
                  </a:lnTo>
                  <a:lnTo>
                    <a:pt x="4849598" y="1374978"/>
                  </a:lnTo>
                  <a:lnTo>
                    <a:pt x="0" y="1374978"/>
                  </a:lnTo>
                  <a:close/>
                </a:path>
              </a:pathLst>
            </a:custGeom>
            <a:solidFill>
              <a:srgbClr val="FFFFFF"/>
            </a:solidFill>
          </p:spPr>
          <p:txBody>
            <a:bodyPr/>
            <a:lstStyle/>
            <a:p>
              <a:endParaRPr lang="en-US"/>
            </a:p>
          </p:txBody>
        </p:sp>
        <p:sp>
          <p:nvSpPr>
            <p:cNvPr id="7" name="TextBox 7"/>
            <p:cNvSpPr txBox="1"/>
            <p:nvPr/>
          </p:nvSpPr>
          <p:spPr>
            <a:xfrm>
              <a:off x="0" y="-38100"/>
              <a:ext cx="4849598" cy="1413078"/>
            </a:xfrm>
            <a:prstGeom prst="rect">
              <a:avLst/>
            </a:prstGeom>
          </p:spPr>
          <p:txBody>
            <a:bodyPr lIns="50800" tIns="50800" rIns="50800" bIns="50800" rtlCol="0" anchor="ctr"/>
            <a:lstStyle/>
            <a:p>
              <a:pPr algn="ctr">
                <a:lnSpc>
                  <a:spcPts val="2659"/>
                </a:lnSpc>
              </a:pPr>
              <a:endParaRPr/>
            </a:p>
          </p:txBody>
        </p:sp>
      </p:grpSp>
      <p:sp>
        <p:nvSpPr>
          <p:cNvPr id="8" name="AutoShape 8"/>
          <p:cNvSpPr/>
          <p:nvPr/>
        </p:nvSpPr>
        <p:spPr>
          <a:xfrm>
            <a:off x="1028700" y="5872736"/>
            <a:ext cx="16230600" cy="0"/>
          </a:xfrm>
          <a:prstGeom prst="line">
            <a:avLst/>
          </a:prstGeom>
          <a:ln w="9525" cap="flat">
            <a:solidFill>
              <a:srgbClr val="073351"/>
            </a:solidFill>
            <a:prstDash val="solid"/>
            <a:headEnd type="none" w="sm" len="sm"/>
            <a:tailEnd type="none" w="sm" len="sm"/>
          </a:ln>
        </p:spPr>
        <p:txBody>
          <a:bodyPr/>
          <a:lstStyle/>
          <a:p>
            <a:endParaRPr lang="en-US"/>
          </a:p>
        </p:txBody>
      </p:sp>
      <p:sp>
        <p:nvSpPr>
          <p:cNvPr id="17" name="TextBox 17"/>
          <p:cNvSpPr txBox="1"/>
          <p:nvPr/>
        </p:nvSpPr>
        <p:spPr>
          <a:xfrm>
            <a:off x="7010401" y="1219200"/>
            <a:ext cx="10248900" cy="2821285"/>
          </a:xfrm>
          <a:prstGeom prst="rect">
            <a:avLst/>
          </a:prstGeom>
        </p:spPr>
        <p:txBody>
          <a:bodyPr wrap="square" lIns="0" tIns="0" rIns="0" bIns="0" rtlCol="0" anchor="t">
            <a:spAutoFit/>
          </a:bodyPr>
          <a:lstStyle/>
          <a:p>
            <a:pPr algn="r">
              <a:lnSpc>
                <a:spcPts val="11000"/>
              </a:lnSpc>
            </a:pPr>
            <a:r>
              <a:rPr lang="en-US" sz="11000" dirty="0">
                <a:solidFill>
                  <a:srgbClr val="286588"/>
                </a:solidFill>
                <a:latin typeface="Tomorrow"/>
              </a:rPr>
              <a:t>Cloud Security Architectures</a:t>
            </a:r>
          </a:p>
        </p:txBody>
      </p:sp>
      <p:grpSp>
        <p:nvGrpSpPr>
          <p:cNvPr id="22" name="Group 7">
            <a:extLst>
              <a:ext uri="{FF2B5EF4-FFF2-40B4-BE49-F238E27FC236}">
                <a16:creationId xmlns:a16="http://schemas.microsoft.com/office/drawing/2014/main" id="{AE78EB7C-B3BE-4FBD-E621-E65189FB4F4C}"/>
              </a:ext>
            </a:extLst>
          </p:cNvPr>
          <p:cNvGrpSpPr/>
          <p:nvPr/>
        </p:nvGrpSpPr>
        <p:grpSpPr>
          <a:xfrm>
            <a:off x="1028700" y="6286502"/>
            <a:ext cx="16230600" cy="3701747"/>
            <a:chOff x="0" y="0"/>
            <a:chExt cx="2666576" cy="685593"/>
          </a:xfrm>
        </p:grpSpPr>
        <p:sp>
          <p:nvSpPr>
            <p:cNvPr id="23" name="Freeform 8">
              <a:extLst>
                <a:ext uri="{FF2B5EF4-FFF2-40B4-BE49-F238E27FC236}">
                  <a16:creationId xmlns:a16="http://schemas.microsoft.com/office/drawing/2014/main" id="{285D9B22-A46E-7E9F-A03D-2C662BE66FAB}"/>
                </a:ext>
              </a:extLst>
            </p:cNvPr>
            <p:cNvSpPr/>
            <p:nvPr/>
          </p:nvSpPr>
          <p:spPr>
            <a:xfrm>
              <a:off x="0" y="0"/>
              <a:ext cx="2666576" cy="685593"/>
            </a:xfrm>
            <a:custGeom>
              <a:avLst/>
              <a:gdLst/>
              <a:ahLst/>
              <a:cxnLst/>
              <a:rect l="l" t="t" r="r" b="b"/>
              <a:pathLst>
                <a:path w="2666576" h="685593">
                  <a:moveTo>
                    <a:pt x="0" y="0"/>
                  </a:moveTo>
                  <a:lnTo>
                    <a:pt x="2666576" y="0"/>
                  </a:lnTo>
                  <a:lnTo>
                    <a:pt x="2666576" y="685593"/>
                  </a:lnTo>
                  <a:lnTo>
                    <a:pt x="0" y="685593"/>
                  </a:lnTo>
                  <a:close/>
                </a:path>
              </a:pathLst>
            </a:custGeom>
            <a:solidFill>
              <a:srgbClr val="B8FFE1"/>
            </a:solidFill>
          </p:spPr>
          <p:txBody>
            <a:bodyPr/>
            <a:lstStyle/>
            <a:p>
              <a:endParaRPr lang="en-US"/>
            </a:p>
          </p:txBody>
        </p:sp>
        <p:sp>
          <p:nvSpPr>
            <p:cNvPr id="24" name="TextBox 9">
              <a:extLst>
                <a:ext uri="{FF2B5EF4-FFF2-40B4-BE49-F238E27FC236}">
                  <a16:creationId xmlns:a16="http://schemas.microsoft.com/office/drawing/2014/main" id="{FCED44AF-6304-70C2-A999-478167364DFB}"/>
                </a:ext>
              </a:extLst>
            </p:cNvPr>
            <p:cNvSpPr txBox="1"/>
            <p:nvPr/>
          </p:nvSpPr>
          <p:spPr>
            <a:xfrm>
              <a:off x="0" y="-38100"/>
              <a:ext cx="2666576" cy="723693"/>
            </a:xfrm>
            <a:prstGeom prst="rect">
              <a:avLst/>
            </a:prstGeom>
          </p:spPr>
          <p:txBody>
            <a:bodyPr lIns="50800" tIns="50800" rIns="50800" bIns="50800" rtlCol="0" anchor="ctr"/>
            <a:lstStyle/>
            <a:p>
              <a:pPr algn="ctr">
                <a:lnSpc>
                  <a:spcPts val="2659"/>
                </a:lnSpc>
              </a:pPr>
              <a:endParaRPr/>
            </a:p>
          </p:txBody>
        </p:sp>
      </p:grpSp>
      <p:sp>
        <p:nvSpPr>
          <p:cNvPr id="25" name="TextBox 13">
            <a:extLst>
              <a:ext uri="{FF2B5EF4-FFF2-40B4-BE49-F238E27FC236}">
                <a16:creationId xmlns:a16="http://schemas.microsoft.com/office/drawing/2014/main" id="{37276BED-A977-A34B-03E9-E936BFA37A41}"/>
              </a:ext>
            </a:extLst>
          </p:cNvPr>
          <p:cNvSpPr txBox="1"/>
          <p:nvPr/>
        </p:nvSpPr>
        <p:spPr>
          <a:xfrm>
            <a:off x="2057400" y="7098372"/>
            <a:ext cx="4554758" cy="2078005"/>
          </a:xfrm>
          <a:prstGeom prst="rect">
            <a:avLst/>
          </a:prstGeom>
        </p:spPr>
        <p:txBody>
          <a:bodyPr wrap="square" lIns="0" tIns="0" rIns="0" bIns="0" rtlCol="0" anchor="t">
            <a:spAutoFit/>
          </a:bodyPr>
          <a:lstStyle/>
          <a:p>
            <a:pPr>
              <a:lnSpc>
                <a:spcPts val="3998"/>
              </a:lnSpc>
            </a:pPr>
            <a:r>
              <a:rPr lang="en-US" sz="5400" spc="-166" dirty="0">
                <a:solidFill>
                  <a:srgbClr val="286588"/>
                </a:solidFill>
                <a:latin typeface="Proxima Nova Bold"/>
              </a:rPr>
              <a:t>Core Principles of Cloud Security Architecture </a:t>
            </a:r>
          </a:p>
        </p:txBody>
      </p:sp>
      <p:sp>
        <p:nvSpPr>
          <p:cNvPr id="26" name="TextBox 14">
            <a:extLst>
              <a:ext uri="{FF2B5EF4-FFF2-40B4-BE49-F238E27FC236}">
                <a16:creationId xmlns:a16="http://schemas.microsoft.com/office/drawing/2014/main" id="{A819A1DE-2866-C14D-A1CC-815DB15FABF0}"/>
              </a:ext>
            </a:extLst>
          </p:cNvPr>
          <p:cNvSpPr txBox="1"/>
          <p:nvPr/>
        </p:nvSpPr>
        <p:spPr>
          <a:xfrm>
            <a:off x="9218031" y="6923618"/>
            <a:ext cx="6414342" cy="2215991"/>
          </a:xfrm>
          <a:prstGeom prst="rect">
            <a:avLst/>
          </a:prstGeom>
        </p:spPr>
        <p:txBody>
          <a:bodyPr wrap="square" lIns="0" tIns="0" rIns="0" bIns="0" rtlCol="0" anchor="t">
            <a:spAutoFit/>
          </a:bodyPr>
          <a:lstStyle/>
          <a:p>
            <a:pPr marL="571500" indent="-571500">
              <a:buFont typeface="Wingdings" panose="05000000000000000000" pitchFamily="2" charset="2"/>
              <a:buChar char="§"/>
            </a:pPr>
            <a:r>
              <a:rPr lang="en-US" sz="3600" spc="-124" dirty="0">
                <a:solidFill>
                  <a:srgbClr val="286588"/>
                </a:solidFill>
                <a:latin typeface="Proxima Nova"/>
              </a:rPr>
              <a:t>Confidentiality</a:t>
            </a:r>
          </a:p>
          <a:p>
            <a:pPr marL="571500" indent="-571500">
              <a:buFont typeface="Wingdings" panose="05000000000000000000" pitchFamily="2" charset="2"/>
              <a:buChar char="§"/>
            </a:pPr>
            <a:r>
              <a:rPr lang="en-US" sz="3600" spc="-124" dirty="0">
                <a:solidFill>
                  <a:srgbClr val="286588"/>
                </a:solidFill>
                <a:latin typeface="Proxima Nova"/>
              </a:rPr>
              <a:t>Integrity</a:t>
            </a:r>
          </a:p>
          <a:p>
            <a:pPr marL="571500" indent="-571500">
              <a:buFont typeface="Wingdings" panose="05000000000000000000" pitchFamily="2" charset="2"/>
              <a:buChar char="§"/>
            </a:pPr>
            <a:r>
              <a:rPr lang="en-US" sz="3600" spc="-124" dirty="0">
                <a:solidFill>
                  <a:srgbClr val="286588"/>
                </a:solidFill>
                <a:latin typeface="Proxima Nova"/>
              </a:rPr>
              <a:t>Availability</a:t>
            </a:r>
          </a:p>
          <a:p>
            <a:pPr marL="571500" indent="-571500">
              <a:buFont typeface="Wingdings" panose="05000000000000000000" pitchFamily="2" charset="2"/>
              <a:buChar char="§"/>
            </a:pPr>
            <a:r>
              <a:rPr lang="en-US" sz="3600" spc="-124" dirty="0">
                <a:solidFill>
                  <a:srgbClr val="286588"/>
                </a:solidFill>
                <a:latin typeface="Proxima Nova"/>
              </a:rPr>
              <a:t>Shared Responsibility</a:t>
            </a:r>
          </a:p>
        </p:txBody>
      </p:sp>
    </p:spTree>
    <p:extLst>
      <p:ext uri="{BB962C8B-B14F-4D97-AF65-F5344CB8AC3E}">
        <p14:creationId xmlns:p14="http://schemas.microsoft.com/office/powerpoint/2010/main" val="3804169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sp>
        <p:nvSpPr>
          <p:cNvPr id="4" name="TextBox 4"/>
          <p:cNvSpPr txBox="1"/>
          <p:nvPr/>
        </p:nvSpPr>
        <p:spPr>
          <a:xfrm>
            <a:off x="0" y="-144661"/>
            <a:ext cx="18288000" cy="10431661"/>
          </a:xfrm>
          <a:prstGeom prst="rect">
            <a:avLst/>
          </a:prstGeom>
        </p:spPr>
        <p:txBody>
          <a:bodyPr lIns="50800" tIns="50800" rIns="50800" bIns="50800" rtlCol="0" anchor="ctr"/>
          <a:lstStyle/>
          <a:p>
            <a:pPr algn="ctr">
              <a:lnSpc>
                <a:spcPts val="2659"/>
              </a:lnSpc>
              <a:spcBef>
                <a:spcPct val="0"/>
              </a:spcBef>
            </a:pPr>
            <a:endParaRPr/>
          </a:p>
        </p:txBody>
      </p:sp>
      <p:sp>
        <p:nvSpPr>
          <p:cNvPr id="9" name="TextBox 9"/>
          <p:cNvSpPr txBox="1"/>
          <p:nvPr/>
        </p:nvSpPr>
        <p:spPr>
          <a:xfrm>
            <a:off x="6279041" y="1790700"/>
            <a:ext cx="5729917" cy="1041632"/>
          </a:xfrm>
          <a:prstGeom prst="rect">
            <a:avLst/>
          </a:prstGeom>
          <a:ln w="38100"/>
        </p:spPr>
        <p:style>
          <a:lnRef idx="2">
            <a:schemeClr val="accent5"/>
          </a:lnRef>
          <a:fillRef idx="1">
            <a:schemeClr val="lt1"/>
          </a:fillRef>
          <a:effectRef idx="0">
            <a:schemeClr val="accent5"/>
          </a:effectRef>
          <a:fontRef idx="minor">
            <a:schemeClr val="dk1"/>
          </a:fontRef>
        </p:style>
        <p:txBody>
          <a:bodyPr wrap="square" lIns="0" tIns="0" rIns="0" bIns="0" rtlCol="0" anchor="t">
            <a:spAutoFit/>
          </a:bodyPr>
          <a:lstStyle/>
          <a:p>
            <a:pPr marL="0" lvl="0" indent="0" algn="ctr">
              <a:lnSpc>
                <a:spcPts val="4284"/>
              </a:lnSpc>
            </a:pPr>
            <a:r>
              <a:rPr lang="en-US" sz="2678" dirty="0">
                <a:solidFill>
                  <a:schemeClr val="tx1"/>
                </a:solidFill>
                <a:latin typeface="Proxima Nova"/>
              </a:rPr>
              <a:t>Identity and Access Management (IAM)</a:t>
            </a:r>
          </a:p>
        </p:txBody>
      </p:sp>
      <p:sp>
        <p:nvSpPr>
          <p:cNvPr id="11" name="TextBox 11"/>
          <p:cNvSpPr txBox="1"/>
          <p:nvPr/>
        </p:nvSpPr>
        <p:spPr>
          <a:xfrm>
            <a:off x="3704108" y="4229100"/>
            <a:ext cx="10879782" cy="2622513"/>
          </a:xfrm>
          <a:prstGeom prst="rect">
            <a:avLst/>
          </a:prstGeom>
        </p:spPr>
        <p:txBody>
          <a:bodyPr lIns="0" tIns="0" rIns="0" bIns="0" rtlCol="0" anchor="t">
            <a:spAutoFit/>
          </a:bodyPr>
          <a:lstStyle/>
          <a:p>
            <a:pPr algn="ctr">
              <a:lnSpc>
                <a:spcPts val="11000"/>
              </a:lnSpc>
            </a:pPr>
            <a:r>
              <a:rPr lang="en-US" sz="5400" b="1" dirty="0">
                <a:solidFill>
                  <a:srgbClr val="286588"/>
                </a:solidFill>
                <a:latin typeface="Tomorrow"/>
              </a:rPr>
              <a:t>5 Key Components of Cloud Security Architecture</a:t>
            </a:r>
          </a:p>
        </p:txBody>
      </p:sp>
      <p:sp>
        <p:nvSpPr>
          <p:cNvPr id="17" name="TextBox 9">
            <a:extLst>
              <a:ext uri="{FF2B5EF4-FFF2-40B4-BE49-F238E27FC236}">
                <a16:creationId xmlns:a16="http://schemas.microsoft.com/office/drawing/2014/main" id="{7585490B-9F6A-CB06-7551-CAB8321EAB43}"/>
              </a:ext>
            </a:extLst>
          </p:cNvPr>
          <p:cNvSpPr txBox="1"/>
          <p:nvPr/>
        </p:nvSpPr>
        <p:spPr>
          <a:xfrm>
            <a:off x="13389592" y="8018043"/>
            <a:ext cx="3581400" cy="490199"/>
          </a:xfrm>
          <a:prstGeom prst="rect">
            <a:avLst/>
          </a:prstGeom>
          <a:ln w="38100"/>
        </p:spPr>
        <p:style>
          <a:lnRef idx="2">
            <a:schemeClr val="accent5"/>
          </a:lnRef>
          <a:fillRef idx="1">
            <a:schemeClr val="lt1"/>
          </a:fillRef>
          <a:effectRef idx="0">
            <a:schemeClr val="accent5"/>
          </a:effectRef>
          <a:fontRef idx="minor">
            <a:schemeClr val="dk1"/>
          </a:fontRef>
        </p:style>
        <p:txBody>
          <a:bodyPr wrap="square" lIns="0" tIns="0" rIns="0" bIns="0" rtlCol="0" anchor="t">
            <a:spAutoFit/>
          </a:bodyPr>
          <a:lstStyle/>
          <a:p>
            <a:pPr marL="0" lvl="0" indent="0" algn="ctr">
              <a:lnSpc>
                <a:spcPts val="4284"/>
              </a:lnSpc>
            </a:pPr>
            <a:r>
              <a:rPr lang="en-US" sz="2678" dirty="0">
                <a:solidFill>
                  <a:schemeClr val="tx1"/>
                </a:solidFill>
                <a:latin typeface="Proxima Nova"/>
              </a:rPr>
              <a:t> Application Security</a:t>
            </a:r>
          </a:p>
        </p:txBody>
      </p:sp>
      <p:sp>
        <p:nvSpPr>
          <p:cNvPr id="18" name="TextBox 9">
            <a:extLst>
              <a:ext uri="{FF2B5EF4-FFF2-40B4-BE49-F238E27FC236}">
                <a16:creationId xmlns:a16="http://schemas.microsoft.com/office/drawing/2014/main" id="{90F7D007-94F7-664C-6CAF-EA6A8DC5AE19}"/>
              </a:ext>
            </a:extLst>
          </p:cNvPr>
          <p:cNvSpPr txBox="1"/>
          <p:nvPr/>
        </p:nvSpPr>
        <p:spPr>
          <a:xfrm>
            <a:off x="13411201" y="3269712"/>
            <a:ext cx="3581400" cy="490199"/>
          </a:xfrm>
          <a:prstGeom prst="rect">
            <a:avLst/>
          </a:prstGeom>
          <a:ln w="38100"/>
        </p:spPr>
        <p:style>
          <a:lnRef idx="2">
            <a:schemeClr val="accent5"/>
          </a:lnRef>
          <a:fillRef idx="1">
            <a:schemeClr val="lt1"/>
          </a:fillRef>
          <a:effectRef idx="0">
            <a:schemeClr val="accent5"/>
          </a:effectRef>
          <a:fontRef idx="minor">
            <a:schemeClr val="dk1"/>
          </a:fontRef>
        </p:style>
        <p:txBody>
          <a:bodyPr wrap="square" lIns="0" tIns="0" rIns="0" bIns="0" rtlCol="0" anchor="t">
            <a:spAutoFit/>
          </a:bodyPr>
          <a:lstStyle/>
          <a:p>
            <a:pPr marL="0" lvl="0" indent="0" algn="ctr">
              <a:lnSpc>
                <a:spcPts val="4284"/>
              </a:lnSpc>
            </a:pPr>
            <a:r>
              <a:rPr lang="en-US" sz="2678" dirty="0">
                <a:solidFill>
                  <a:schemeClr val="tx1"/>
                </a:solidFill>
                <a:latin typeface="Proxima Nova"/>
              </a:rPr>
              <a:t>Endpoint Security</a:t>
            </a:r>
          </a:p>
        </p:txBody>
      </p:sp>
      <p:sp>
        <p:nvSpPr>
          <p:cNvPr id="19" name="TextBox 9">
            <a:extLst>
              <a:ext uri="{FF2B5EF4-FFF2-40B4-BE49-F238E27FC236}">
                <a16:creationId xmlns:a16="http://schemas.microsoft.com/office/drawing/2014/main" id="{7CA3CC8E-A06F-5478-A614-47ECD2D47EFF}"/>
              </a:ext>
            </a:extLst>
          </p:cNvPr>
          <p:cNvSpPr txBox="1"/>
          <p:nvPr/>
        </p:nvSpPr>
        <p:spPr>
          <a:xfrm>
            <a:off x="1295400" y="3269713"/>
            <a:ext cx="3581401" cy="490199"/>
          </a:xfrm>
          <a:prstGeom prst="rect">
            <a:avLst/>
          </a:prstGeom>
          <a:ln w="38100"/>
        </p:spPr>
        <p:style>
          <a:lnRef idx="2">
            <a:schemeClr val="accent5"/>
          </a:lnRef>
          <a:fillRef idx="1">
            <a:schemeClr val="lt1"/>
          </a:fillRef>
          <a:effectRef idx="0">
            <a:schemeClr val="accent5"/>
          </a:effectRef>
          <a:fontRef idx="minor">
            <a:schemeClr val="dk1"/>
          </a:fontRef>
        </p:style>
        <p:txBody>
          <a:bodyPr wrap="square" lIns="0" tIns="0" rIns="0" bIns="0" rtlCol="0" anchor="t">
            <a:spAutoFit/>
          </a:bodyPr>
          <a:lstStyle/>
          <a:p>
            <a:pPr marL="0" lvl="0" indent="0" algn="ctr">
              <a:lnSpc>
                <a:spcPts val="4284"/>
              </a:lnSpc>
            </a:pPr>
            <a:r>
              <a:rPr lang="en-US" sz="2678" dirty="0">
                <a:solidFill>
                  <a:schemeClr val="tx1"/>
                </a:solidFill>
                <a:latin typeface="Proxima Nova"/>
              </a:rPr>
              <a:t>Data Security</a:t>
            </a:r>
          </a:p>
        </p:txBody>
      </p:sp>
      <p:sp>
        <p:nvSpPr>
          <p:cNvPr id="20" name="TextBox 9">
            <a:extLst>
              <a:ext uri="{FF2B5EF4-FFF2-40B4-BE49-F238E27FC236}">
                <a16:creationId xmlns:a16="http://schemas.microsoft.com/office/drawing/2014/main" id="{1C351947-9D7E-0A76-0CFF-05B1B04804B4}"/>
              </a:ext>
            </a:extLst>
          </p:cNvPr>
          <p:cNvSpPr txBox="1"/>
          <p:nvPr/>
        </p:nvSpPr>
        <p:spPr>
          <a:xfrm>
            <a:off x="1668318" y="8008482"/>
            <a:ext cx="3581400" cy="490199"/>
          </a:xfrm>
          <a:prstGeom prst="rect">
            <a:avLst/>
          </a:prstGeom>
          <a:ln w="38100"/>
        </p:spPr>
        <p:style>
          <a:lnRef idx="2">
            <a:schemeClr val="accent5"/>
          </a:lnRef>
          <a:fillRef idx="1">
            <a:schemeClr val="lt1"/>
          </a:fillRef>
          <a:effectRef idx="0">
            <a:schemeClr val="accent5"/>
          </a:effectRef>
          <a:fontRef idx="minor">
            <a:schemeClr val="dk1"/>
          </a:fontRef>
        </p:style>
        <p:txBody>
          <a:bodyPr wrap="square" lIns="0" tIns="0" rIns="0" bIns="0" rtlCol="0" anchor="t">
            <a:spAutoFit/>
          </a:bodyPr>
          <a:lstStyle/>
          <a:p>
            <a:pPr marL="0" lvl="0" indent="0" algn="ctr">
              <a:lnSpc>
                <a:spcPts val="4284"/>
              </a:lnSpc>
            </a:pPr>
            <a:r>
              <a:rPr lang="en-US" sz="2678" dirty="0">
                <a:solidFill>
                  <a:schemeClr val="tx1"/>
                </a:solidFill>
                <a:latin typeface="Proxima Nova"/>
              </a:rPr>
              <a:t>Network Security</a:t>
            </a:r>
          </a:p>
        </p:txBody>
      </p:sp>
      <p:cxnSp>
        <p:nvCxnSpPr>
          <p:cNvPr id="22" name="Connector: Elbow 21">
            <a:extLst>
              <a:ext uri="{FF2B5EF4-FFF2-40B4-BE49-F238E27FC236}">
                <a16:creationId xmlns:a16="http://schemas.microsoft.com/office/drawing/2014/main" id="{039C26B6-82FB-2C05-BC65-7B2837CA6244}"/>
              </a:ext>
            </a:extLst>
          </p:cNvPr>
          <p:cNvCxnSpPr>
            <a:cxnSpLocks/>
            <a:stCxn id="11" idx="1"/>
            <a:endCxn id="19" idx="2"/>
          </p:cNvCxnSpPr>
          <p:nvPr/>
        </p:nvCxnSpPr>
        <p:spPr>
          <a:xfrm rot="10800000">
            <a:off x="3086102" y="3759913"/>
            <a:ext cx="618007" cy="1780445"/>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4" name="Connector: Elbow 23">
            <a:extLst>
              <a:ext uri="{FF2B5EF4-FFF2-40B4-BE49-F238E27FC236}">
                <a16:creationId xmlns:a16="http://schemas.microsoft.com/office/drawing/2014/main" id="{78069DDC-21CE-909E-DB00-68D41176E131}"/>
              </a:ext>
            </a:extLst>
          </p:cNvPr>
          <p:cNvCxnSpPr>
            <a:cxnSpLocks/>
            <a:stCxn id="11" idx="0"/>
            <a:endCxn id="9" idx="2"/>
          </p:cNvCxnSpPr>
          <p:nvPr/>
        </p:nvCxnSpPr>
        <p:spPr>
          <a:xfrm rot="5400000" flipH="1" flipV="1">
            <a:off x="8445615" y="3530716"/>
            <a:ext cx="1396768" cy="1"/>
          </a:xfrm>
          <a:prstGeom prst="bent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Connector: Elbow 26">
            <a:extLst>
              <a:ext uri="{FF2B5EF4-FFF2-40B4-BE49-F238E27FC236}">
                <a16:creationId xmlns:a16="http://schemas.microsoft.com/office/drawing/2014/main" id="{D989AD8C-888E-03F8-31A9-63499B76B245}"/>
              </a:ext>
            </a:extLst>
          </p:cNvPr>
          <p:cNvCxnSpPr>
            <a:cxnSpLocks/>
            <a:stCxn id="11" idx="3"/>
            <a:endCxn id="18" idx="2"/>
          </p:cNvCxnSpPr>
          <p:nvPr/>
        </p:nvCxnSpPr>
        <p:spPr>
          <a:xfrm flipV="1">
            <a:off x="14583890" y="3759911"/>
            <a:ext cx="618011" cy="1780446"/>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0" name="Connector: Elbow 29">
            <a:extLst>
              <a:ext uri="{FF2B5EF4-FFF2-40B4-BE49-F238E27FC236}">
                <a16:creationId xmlns:a16="http://schemas.microsoft.com/office/drawing/2014/main" id="{9AADB275-F808-BD68-1C8B-B0D6FCE837CC}"/>
              </a:ext>
            </a:extLst>
          </p:cNvPr>
          <p:cNvCxnSpPr>
            <a:cxnSpLocks/>
            <a:endCxn id="20" idx="3"/>
          </p:cNvCxnSpPr>
          <p:nvPr/>
        </p:nvCxnSpPr>
        <p:spPr>
          <a:xfrm rot="10800000" flipV="1">
            <a:off x="5249718" y="7044786"/>
            <a:ext cx="2827482" cy="1208795"/>
          </a:xfrm>
          <a:prstGeom prst="bentConnector3">
            <a:avLst>
              <a:gd name="adj1" fmla="val 284"/>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 name="Connector: Elbow 1">
            <a:extLst>
              <a:ext uri="{FF2B5EF4-FFF2-40B4-BE49-F238E27FC236}">
                <a16:creationId xmlns:a16="http://schemas.microsoft.com/office/drawing/2014/main" id="{2C4BCB9F-1D3B-4C2B-69F6-E633FB6FA95B}"/>
              </a:ext>
            </a:extLst>
          </p:cNvPr>
          <p:cNvCxnSpPr>
            <a:cxnSpLocks/>
            <a:endCxn id="17" idx="1"/>
          </p:cNvCxnSpPr>
          <p:nvPr/>
        </p:nvCxnSpPr>
        <p:spPr>
          <a:xfrm>
            <a:off x="9906000" y="7044786"/>
            <a:ext cx="3483592" cy="1218357"/>
          </a:xfrm>
          <a:prstGeom prst="bentConnector3">
            <a:avLst>
              <a:gd name="adj1" fmla="val 245"/>
            </a:avLst>
          </a:prstGeom>
          <a:ln>
            <a:tailEnd type="triangle"/>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C&amp;aacute;ch thức hoạt động của Quản l&amp;yacute; danh t&amp;iacute;nh v&amp;agrave; truy cập trong AWS">
            <a:extLst>
              <a:ext uri="{FF2B5EF4-FFF2-40B4-BE49-F238E27FC236}">
                <a16:creationId xmlns:a16="http://schemas.microsoft.com/office/drawing/2014/main" id="{B53228AB-2616-9917-4FFE-5815E0102B0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65200" y="1851531"/>
            <a:ext cx="16357599" cy="658393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1">
            <a:extLst>
              <a:ext uri="{FF2B5EF4-FFF2-40B4-BE49-F238E27FC236}">
                <a16:creationId xmlns:a16="http://schemas.microsoft.com/office/drawing/2014/main" id="{E9D40E51-4B56-8954-85A6-F62123BAA880}"/>
              </a:ext>
            </a:extLst>
          </p:cNvPr>
          <p:cNvSpPr txBox="1"/>
          <p:nvPr/>
        </p:nvSpPr>
        <p:spPr>
          <a:xfrm>
            <a:off x="4457699" y="876300"/>
            <a:ext cx="9372600" cy="512961"/>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 AWS Identity and Access Management</a:t>
            </a:r>
          </a:p>
        </p:txBody>
      </p:sp>
    </p:spTree>
    <p:extLst>
      <p:ext uri="{BB962C8B-B14F-4D97-AF65-F5344CB8AC3E}">
        <p14:creationId xmlns:p14="http://schemas.microsoft.com/office/powerpoint/2010/main" val="2371984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5"/>
          <p:cNvGrpSpPr/>
          <p:nvPr/>
        </p:nvGrpSpPr>
        <p:grpSpPr>
          <a:xfrm>
            <a:off x="533400" y="6067698"/>
            <a:ext cx="10298090" cy="1611716"/>
            <a:chOff x="0" y="0"/>
            <a:chExt cx="1219993" cy="296262"/>
          </a:xfrm>
        </p:grpSpPr>
        <p:sp>
          <p:nvSpPr>
            <p:cNvPr id="26" name="Freeform 26"/>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7" name="TextBox 27"/>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533400" y="4333227"/>
            <a:ext cx="10298090" cy="1611716"/>
            <a:chOff x="0" y="0"/>
            <a:chExt cx="1219993" cy="296262"/>
          </a:xfrm>
        </p:grpSpPr>
        <p:sp>
          <p:nvSpPr>
            <p:cNvPr id="23" name="Freeform 23"/>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4" name="TextBox 24"/>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533400" y="2603285"/>
            <a:ext cx="10298090" cy="1611716"/>
            <a:chOff x="0" y="0"/>
            <a:chExt cx="1219993" cy="296262"/>
          </a:xfrm>
        </p:grpSpPr>
        <p:sp>
          <p:nvSpPr>
            <p:cNvPr id="20" name="Freeform 20"/>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dirty="0"/>
            </a:p>
          </p:txBody>
        </p:sp>
        <p:sp>
          <p:nvSpPr>
            <p:cNvPr id="21" name="TextBox 21"/>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2" name="Group 2"/>
          <p:cNvGrpSpPr/>
          <p:nvPr/>
        </p:nvGrpSpPr>
        <p:grpSpPr>
          <a:xfrm>
            <a:off x="12248904" y="-691000"/>
            <a:ext cx="11668999" cy="1166899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3DCAD"/>
            </a:solidFill>
          </p:spPr>
          <p:txBody>
            <a:bodyPr/>
            <a:lstStyle/>
            <a:p>
              <a:endParaRPr lang="en-US"/>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533400" y="876300"/>
            <a:ext cx="10298090" cy="1611716"/>
            <a:chOff x="0" y="0"/>
            <a:chExt cx="1219993" cy="296262"/>
          </a:xfrm>
        </p:grpSpPr>
        <p:sp>
          <p:nvSpPr>
            <p:cNvPr id="6" name="Freeform 6"/>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7" name="TextBox 7"/>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966054" y="1449221"/>
            <a:ext cx="7432781" cy="512961"/>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ISO/IEC 27017</a:t>
            </a:r>
          </a:p>
        </p:txBody>
      </p:sp>
      <p:sp>
        <p:nvSpPr>
          <p:cNvPr id="9" name="TextBox 9"/>
          <p:cNvSpPr txBox="1"/>
          <p:nvPr/>
        </p:nvSpPr>
        <p:spPr>
          <a:xfrm>
            <a:off x="12573000" y="3158014"/>
            <a:ext cx="7155403" cy="3847207"/>
          </a:xfrm>
          <a:prstGeom prst="rect">
            <a:avLst/>
          </a:prstGeom>
        </p:spPr>
        <p:txBody>
          <a:bodyPr wrap="square" lIns="0" tIns="0" rIns="0" bIns="0" rtlCol="0" anchor="t">
            <a:spAutoFit/>
          </a:bodyPr>
          <a:lstStyle/>
          <a:p>
            <a:pPr>
              <a:lnSpc>
                <a:spcPts val="10000"/>
              </a:lnSpc>
            </a:pPr>
            <a:r>
              <a:rPr lang="en-US" sz="8800" dirty="0">
                <a:solidFill>
                  <a:srgbClr val="286588"/>
                </a:solidFill>
                <a:latin typeface="Tomorrow"/>
              </a:rPr>
              <a:t>Cloud Security Standards</a:t>
            </a:r>
          </a:p>
        </p:txBody>
      </p:sp>
      <p:sp>
        <p:nvSpPr>
          <p:cNvPr id="10" name="TextBox 10"/>
          <p:cNvSpPr txBox="1"/>
          <p:nvPr/>
        </p:nvSpPr>
        <p:spPr>
          <a:xfrm>
            <a:off x="1966054" y="3152662"/>
            <a:ext cx="7432781" cy="512961"/>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SOC 2 Type II</a:t>
            </a:r>
          </a:p>
        </p:txBody>
      </p:sp>
      <p:sp>
        <p:nvSpPr>
          <p:cNvPr id="11" name="TextBox 11"/>
          <p:cNvSpPr txBox="1"/>
          <p:nvPr/>
        </p:nvSpPr>
        <p:spPr>
          <a:xfrm>
            <a:off x="1966054" y="4648833"/>
            <a:ext cx="7432781" cy="1025922"/>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Cloud Security Alliance (CSA) STAR Program</a:t>
            </a:r>
          </a:p>
        </p:txBody>
      </p:sp>
      <p:sp>
        <p:nvSpPr>
          <p:cNvPr id="12" name="TextBox 12"/>
          <p:cNvSpPr txBox="1"/>
          <p:nvPr/>
        </p:nvSpPr>
        <p:spPr>
          <a:xfrm>
            <a:off x="2153459" y="6617075"/>
            <a:ext cx="7432781" cy="512961"/>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NIST 800-53</a:t>
            </a:r>
          </a:p>
        </p:txBody>
      </p:sp>
      <p:grpSp>
        <p:nvGrpSpPr>
          <p:cNvPr id="13" name="Group 25">
            <a:extLst>
              <a:ext uri="{FF2B5EF4-FFF2-40B4-BE49-F238E27FC236}">
                <a16:creationId xmlns:a16="http://schemas.microsoft.com/office/drawing/2014/main" id="{953509CB-E17A-8CCE-2758-D1A6A57E39B9}"/>
              </a:ext>
            </a:extLst>
          </p:cNvPr>
          <p:cNvGrpSpPr/>
          <p:nvPr/>
        </p:nvGrpSpPr>
        <p:grpSpPr>
          <a:xfrm>
            <a:off x="527532" y="7802169"/>
            <a:ext cx="10298090" cy="1611716"/>
            <a:chOff x="0" y="0"/>
            <a:chExt cx="1219993" cy="296262"/>
          </a:xfrm>
        </p:grpSpPr>
        <p:sp>
          <p:nvSpPr>
            <p:cNvPr id="14" name="Freeform 26">
              <a:extLst>
                <a:ext uri="{FF2B5EF4-FFF2-40B4-BE49-F238E27FC236}">
                  <a16:creationId xmlns:a16="http://schemas.microsoft.com/office/drawing/2014/main" id="{D3D2C843-2DE2-755B-42E9-4A330F809FA8}"/>
                </a:ext>
              </a:extLst>
            </p:cNvPr>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15" name="TextBox 27">
              <a:extLst>
                <a:ext uri="{FF2B5EF4-FFF2-40B4-BE49-F238E27FC236}">
                  <a16:creationId xmlns:a16="http://schemas.microsoft.com/office/drawing/2014/main" id="{90FED4AF-E681-2A4C-0CA5-3D06726D1A32}"/>
                </a:ext>
              </a:extLst>
            </p:cNvPr>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sp>
        <p:nvSpPr>
          <p:cNvPr id="16" name="TextBox 12">
            <a:extLst>
              <a:ext uri="{FF2B5EF4-FFF2-40B4-BE49-F238E27FC236}">
                <a16:creationId xmlns:a16="http://schemas.microsoft.com/office/drawing/2014/main" id="{5F2F0A09-A187-4A9B-190F-01A5C0365AB1}"/>
              </a:ext>
            </a:extLst>
          </p:cNvPr>
          <p:cNvSpPr txBox="1"/>
          <p:nvPr/>
        </p:nvSpPr>
        <p:spPr>
          <a:xfrm>
            <a:off x="2153459" y="8144275"/>
            <a:ext cx="7432781" cy="512961"/>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a:t>
            </a:r>
          </a:p>
        </p:txBody>
      </p:sp>
    </p:spTree>
    <p:extLst>
      <p:ext uri="{BB962C8B-B14F-4D97-AF65-F5344CB8AC3E}">
        <p14:creationId xmlns:p14="http://schemas.microsoft.com/office/powerpoint/2010/main" val="16698843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3" name="Rectangle 2062">
            <a:extLst>
              <a:ext uri="{FF2B5EF4-FFF2-40B4-BE49-F238E27FC236}">
                <a16:creationId xmlns:a16="http://schemas.microsoft.com/office/drawing/2014/main" id="{2215C6C6-E45C-4179-9FC1-E8A4C1D47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7998" cy="102860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64" name="Group 2063">
            <a:extLst>
              <a:ext uri="{FF2B5EF4-FFF2-40B4-BE49-F238E27FC236}">
                <a16:creationId xmlns:a16="http://schemas.microsoft.com/office/drawing/2014/main" id="{5FE9FE4C-C9E0-4C54-8010-EA9D29CD4D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7088" y="2835702"/>
            <a:ext cx="8790076" cy="3118715"/>
            <a:chOff x="6081624" y="1998368"/>
            <a:chExt cx="5613457" cy="782175"/>
          </a:xfrm>
          <a:solidFill>
            <a:schemeClr val="accent4"/>
          </a:solidFill>
        </p:grpSpPr>
        <p:sp>
          <p:nvSpPr>
            <p:cNvPr id="2065" name="Rectangle 2064">
              <a:extLst>
                <a:ext uri="{FF2B5EF4-FFF2-40B4-BE49-F238E27FC236}">
                  <a16:creationId xmlns:a16="http://schemas.microsoft.com/office/drawing/2014/main" id="{56FAD6EF-0374-46BD-901E-E901DCA01F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6" name="Rectangle 2065">
              <a:extLst>
                <a:ext uri="{FF2B5EF4-FFF2-40B4-BE49-F238E27FC236}">
                  <a16:creationId xmlns:a16="http://schemas.microsoft.com/office/drawing/2014/main" id="{04847ABE-275E-4DCA-B164-A672D517FB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67" name="Rectangle 2066">
            <a:extLst>
              <a:ext uri="{FF2B5EF4-FFF2-40B4-BE49-F238E27FC236}">
                <a16:creationId xmlns:a16="http://schemas.microsoft.com/office/drawing/2014/main" id="{3776B14B-F2F4-4825-8DA8-8C7A0F2B3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292" y="699516"/>
            <a:ext cx="16667593" cy="88767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Get Cloud Compliant with CSPM and CIEM Tools - Ermetic">
            <a:extLst>
              <a:ext uri="{FF2B5EF4-FFF2-40B4-BE49-F238E27FC236}">
                <a16:creationId xmlns:a16="http://schemas.microsoft.com/office/drawing/2014/main" id="{134AF6DE-FC23-DC29-B499-33914251EEF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4773"/>
          <a:stretch/>
        </p:blipFill>
        <p:spPr bwMode="auto">
          <a:xfrm>
            <a:off x="1257300" y="1057147"/>
            <a:ext cx="15942564" cy="8160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3690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840450" y="3695177"/>
            <a:ext cx="6671212" cy="878019"/>
            <a:chOff x="0" y="0"/>
            <a:chExt cx="8894949" cy="1170692"/>
          </a:xfrm>
        </p:grpSpPr>
        <p:grpSp>
          <p:nvGrpSpPr>
            <p:cNvPr id="3" name="Group 3"/>
            <p:cNvGrpSpPr/>
            <p:nvPr/>
          </p:nvGrpSpPr>
          <p:grpSpPr>
            <a:xfrm>
              <a:off x="0" y="0"/>
              <a:ext cx="8894949" cy="1167089"/>
              <a:chOff x="0" y="0"/>
              <a:chExt cx="1757027" cy="230536"/>
            </a:xfrm>
          </p:grpSpPr>
          <p:sp>
            <p:nvSpPr>
              <p:cNvPr id="4" name="Freeform 4"/>
              <p:cNvSpPr/>
              <p:nvPr/>
            </p:nvSpPr>
            <p:spPr>
              <a:xfrm>
                <a:off x="0" y="0"/>
                <a:ext cx="1757027" cy="230536"/>
              </a:xfrm>
              <a:custGeom>
                <a:avLst/>
                <a:gdLst/>
                <a:ahLst/>
                <a:cxnLst/>
                <a:rect l="l" t="t" r="r" b="b"/>
                <a:pathLst>
                  <a:path w="1757027" h="230536">
                    <a:moveTo>
                      <a:pt x="0" y="0"/>
                    </a:moveTo>
                    <a:lnTo>
                      <a:pt x="1757027" y="0"/>
                    </a:lnTo>
                    <a:lnTo>
                      <a:pt x="1757027" y="230536"/>
                    </a:lnTo>
                    <a:lnTo>
                      <a:pt x="0" y="230536"/>
                    </a:lnTo>
                    <a:close/>
                  </a:path>
                </a:pathLst>
              </a:custGeom>
              <a:solidFill>
                <a:srgbClr val="B8FFE1"/>
              </a:solidFill>
            </p:spPr>
            <p:txBody>
              <a:bodyPr/>
              <a:lstStyle/>
              <a:p>
                <a:endParaRPr lang="en-US"/>
              </a:p>
            </p:txBody>
          </p:sp>
          <p:sp>
            <p:nvSpPr>
              <p:cNvPr id="5" name="TextBox 5"/>
              <p:cNvSpPr txBox="1"/>
              <p:nvPr/>
            </p:nvSpPr>
            <p:spPr>
              <a:xfrm>
                <a:off x="0" y="-38100"/>
                <a:ext cx="1757027" cy="268636"/>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0" y="3604"/>
              <a:ext cx="1511468" cy="1167089"/>
              <a:chOff x="0" y="0"/>
              <a:chExt cx="298562" cy="230536"/>
            </a:xfrm>
          </p:grpSpPr>
          <p:sp>
            <p:nvSpPr>
              <p:cNvPr id="7" name="Freeform 7"/>
              <p:cNvSpPr/>
              <p:nvPr/>
            </p:nvSpPr>
            <p:spPr>
              <a:xfrm>
                <a:off x="0" y="0"/>
                <a:ext cx="298562" cy="230536"/>
              </a:xfrm>
              <a:custGeom>
                <a:avLst/>
                <a:gdLst/>
                <a:ahLst/>
                <a:cxnLst/>
                <a:rect l="l" t="t" r="r" b="b"/>
                <a:pathLst>
                  <a:path w="298562" h="230536">
                    <a:moveTo>
                      <a:pt x="0" y="0"/>
                    </a:moveTo>
                    <a:lnTo>
                      <a:pt x="298562" y="0"/>
                    </a:lnTo>
                    <a:lnTo>
                      <a:pt x="298562" y="230536"/>
                    </a:lnTo>
                    <a:lnTo>
                      <a:pt x="0" y="230536"/>
                    </a:lnTo>
                    <a:close/>
                  </a:path>
                </a:pathLst>
              </a:custGeom>
              <a:solidFill>
                <a:srgbClr val="53DCAD"/>
              </a:solidFill>
            </p:spPr>
            <p:txBody>
              <a:bodyPr/>
              <a:lstStyle/>
              <a:p>
                <a:endParaRPr lang="en-US"/>
              </a:p>
            </p:txBody>
          </p:sp>
          <p:sp>
            <p:nvSpPr>
              <p:cNvPr id="8" name="TextBox 8"/>
              <p:cNvSpPr txBox="1"/>
              <p:nvPr/>
            </p:nvSpPr>
            <p:spPr>
              <a:xfrm>
                <a:off x="0" y="-38100"/>
                <a:ext cx="298562" cy="268636"/>
              </a:xfrm>
              <a:prstGeom prst="rect">
                <a:avLst/>
              </a:prstGeom>
            </p:spPr>
            <p:txBody>
              <a:bodyPr lIns="50800" tIns="50800" rIns="50800" bIns="50800" rtlCol="0" anchor="ctr"/>
              <a:lstStyle/>
              <a:p>
                <a:pPr algn="ctr">
                  <a:lnSpc>
                    <a:spcPts val="2659"/>
                  </a:lnSpc>
                  <a:spcBef>
                    <a:spcPct val="0"/>
                  </a:spcBef>
                </a:pPr>
                <a:endParaRPr/>
              </a:p>
            </p:txBody>
          </p:sp>
        </p:grpSp>
      </p:grpSp>
      <p:grpSp>
        <p:nvGrpSpPr>
          <p:cNvPr id="9" name="Group 9"/>
          <p:cNvGrpSpPr/>
          <p:nvPr/>
        </p:nvGrpSpPr>
        <p:grpSpPr>
          <a:xfrm>
            <a:off x="1840450" y="4869841"/>
            <a:ext cx="6671212" cy="875316"/>
            <a:chOff x="0" y="0"/>
            <a:chExt cx="8894949" cy="1167089"/>
          </a:xfrm>
        </p:grpSpPr>
        <p:grpSp>
          <p:nvGrpSpPr>
            <p:cNvPr id="10" name="Group 10"/>
            <p:cNvGrpSpPr/>
            <p:nvPr/>
          </p:nvGrpSpPr>
          <p:grpSpPr>
            <a:xfrm>
              <a:off x="0" y="0"/>
              <a:ext cx="8894949" cy="1167089"/>
              <a:chOff x="0" y="0"/>
              <a:chExt cx="1757027" cy="230536"/>
            </a:xfrm>
          </p:grpSpPr>
          <p:sp>
            <p:nvSpPr>
              <p:cNvPr id="11" name="Freeform 11"/>
              <p:cNvSpPr/>
              <p:nvPr/>
            </p:nvSpPr>
            <p:spPr>
              <a:xfrm>
                <a:off x="0" y="0"/>
                <a:ext cx="1757027" cy="230536"/>
              </a:xfrm>
              <a:custGeom>
                <a:avLst/>
                <a:gdLst/>
                <a:ahLst/>
                <a:cxnLst/>
                <a:rect l="l" t="t" r="r" b="b"/>
                <a:pathLst>
                  <a:path w="1757027" h="230536">
                    <a:moveTo>
                      <a:pt x="0" y="0"/>
                    </a:moveTo>
                    <a:lnTo>
                      <a:pt x="1757027" y="0"/>
                    </a:lnTo>
                    <a:lnTo>
                      <a:pt x="1757027" y="230536"/>
                    </a:lnTo>
                    <a:lnTo>
                      <a:pt x="0" y="230536"/>
                    </a:lnTo>
                    <a:close/>
                  </a:path>
                </a:pathLst>
              </a:custGeom>
              <a:solidFill>
                <a:srgbClr val="B8FFE1"/>
              </a:solidFill>
            </p:spPr>
            <p:txBody>
              <a:bodyPr/>
              <a:lstStyle/>
              <a:p>
                <a:endParaRPr lang="en-US"/>
              </a:p>
            </p:txBody>
          </p:sp>
          <p:sp>
            <p:nvSpPr>
              <p:cNvPr id="12" name="TextBox 12"/>
              <p:cNvSpPr txBox="1"/>
              <p:nvPr/>
            </p:nvSpPr>
            <p:spPr>
              <a:xfrm>
                <a:off x="0" y="-38100"/>
                <a:ext cx="1757027" cy="268636"/>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0" y="0"/>
              <a:ext cx="1511468" cy="1167089"/>
              <a:chOff x="0" y="0"/>
              <a:chExt cx="298562" cy="230536"/>
            </a:xfrm>
          </p:grpSpPr>
          <p:sp>
            <p:nvSpPr>
              <p:cNvPr id="14" name="Freeform 14"/>
              <p:cNvSpPr/>
              <p:nvPr/>
            </p:nvSpPr>
            <p:spPr>
              <a:xfrm>
                <a:off x="0" y="0"/>
                <a:ext cx="298562" cy="230536"/>
              </a:xfrm>
              <a:custGeom>
                <a:avLst/>
                <a:gdLst/>
                <a:ahLst/>
                <a:cxnLst/>
                <a:rect l="l" t="t" r="r" b="b"/>
                <a:pathLst>
                  <a:path w="298562" h="230536">
                    <a:moveTo>
                      <a:pt x="0" y="0"/>
                    </a:moveTo>
                    <a:lnTo>
                      <a:pt x="298562" y="0"/>
                    </a:lnTo>
                    <a:lnTo>
                      <a:pt x="298562" y="230536"/>
                    </a:lnTo>
                    <a:lnTo>
                      <a:pt x="0" y="230536"/>
                    </a:lnTo>
                    <a:close/>
                  </a:path>
                </a:pathLst>
              </a:custGeom>
              <a:solidFill>
                <a:srgbClr val="53DCAD"/>
              </a:solidFill>
            </p:spPr>
            <p:txBody>
              <a:bodyPr/>
              <a:lstStyle/>
              <a:p>
                <a:endParaRPr lang="en-US"/>
              </a:p>
            </p:txBody>
          </p:sp>
          <p:sp>
            <p:nvSpPr>
              <p:cNvPr id="15" name="TextBox 15"/>
              <p:cNvSpPr txBox="1"/>
              <p:nvPr/>
            </p:nvSpPr>
            <p:spPr>
              <a:xfrm>
                <a:off x="0" y="-38100"/>
                <a:ext cx="298562" cy="268636"/>
              </a:xfrm>
              <a:prstGeom prst="rect">
                <a:avLst/>
              </a:prstGeom>
            </p:spPr>
            <p:txBody>
              <a:bodyPr lIns="50800" tIns="50800" rIns="50800" bIns="50800" rtlCol="0" anchor="ctr"/>
              <a:lstStyle/>
              <a:p>
                <a:pPr algn="ctr">
                  <a:lnSpc>
                    <a:spcPts val="2659"/>
                  </a:lnSpc>
                  <a:spcBef>
                    <a:spcPct val="0"/>
                  </a:spcBef>
                </a:pPr>
                <a:endParaRPr/>
              </a:p>
            </p:txBody>
          </p:sp>
        </p:grpSp>
      </p:grpSp>
      <p:grpSp>
        <p:nvGrpSpPr>
          <p:cNvPr id="16" name="Group 16"/>
          <p:cNvGrpSpPr/>
          <p:nvPr/>
        </p:nvGrpSpPr>
        <p:grpSpPr>
          <a:xfrm>
            <a:off x="1840450" y="6040432"/>
            <a:ext cx="6671212" cy="875316"/>
            <a:chOff x="0" y="0"/>
            <a:chExt cx="8894949" cy="1167089"/>
          </a:xfrm>
        </p:grpSpPr>
        <p:grpSp>
          <p:nvGrpSpPr>
            <p:cNvPr id="17" name="Group 17"/>
            <p:cNvGrpSpPr/>
            <p:nvPr/>
          </p:nvGrpSpPr>
          <p:grpSpPr>
            <a:xfrm>
              <a:off x="0" y="0"/>
              <a:ext cx="8894949" cy="1167089"/>
              <a:chOff x="0" y="0"/>
              <a:chExt cx="1757027" cy="230536"/>
            </a:xfrm>
          </p:grpSpPr>
          <p:sp>
            <p:nvSpPr>
              <p:cNvPr id="18" name="Freeform 18"/>
              <p:cNvSpPr/>
              <p:nvPr/>
            </p:nvSpPr>
            <p:spPr>
              <a:xfrm>
                <a:off x="0" y="0"/>
                <a:ext cx="1757027" cy="230536"/>
              </a:xfrm>
              <a:custGeom>
                <a:avLst/>
                <a:gdLst/>
                <a:ahLst/>
                <a:cxnLst/>
                <a:rect l="l" t="t" r="r" b="b"/>
                <a:pathLst>
                  <a:path w="1757027" h="230536">
                    <a:moveTo>
                      <a:pt x="0" y="0"/>
                    </a:moveTo>
                    <a:lnTo>
                      <a:pt x="1757027" y="0"/>
                    </a:lnTo>
                    <a:lnTo>
                      <a:pt x="1757027" y="230536"/>
                    </a:lnTo>
                    <a:lnTo>
                      <a:pt x="0" y="230536"/>
                    </a:lnTo>
                    <a:close/>
                  </a:path>
                </a:pathLst>
              </a:custGeom>
              <a:solidFill>
                <a:srgbClr val="B8FFE1"/>
              </a:solidFill>
            </p:spPr>
            <p:txBody>
              <a:bodyPr/>
              <a:lstStyle/>
              <a:p>
                <a:endParaRPr lang="en-US"/>
              </a:p>
            </p:txBody>
          </p:sp>
          <p:sp>
            <p:nvSpPr>
              <p:cNvPr id="19" name="TextBox 19"/>
              <p:cNvSpPr txBox="1"/>
              <p:nvPr/>
            </p:nvSpPr>
            <p:spPr>
              <a:xfrm>
                <a:off x="0" y="-38100"/>
                <a:ext cx="1757027" cy="268636"/>
              </a:xfrm>
              <a:prstGeom prst="rect">
                <a:avLst/>
              </a:prstGeom>
            </p:spPr>
            <p:txBody>
              <a:bodyPr lIns="50800" tIns="50800" rIns="50800" bIns="50800" rtlCol="0" anchor="ctr"/>
              <a:lstStyle/>
              <a:p>
                <a:pPr algn="ctr">
                  <a:lnSpc>
                    <a:spcPts val="2659"/>
                  </a:lnSpc>
                  <a:spcBef>
                    <a:spcPct val="0"/>
                  </a:spcBef>
                </a:pPr>
                <a:endParaRPr/>
              </a:p>
            </p:txBody>
          </p:sp>
        </p:grpSp>
        <p:grpSp>
          <p:nvGrpSpPr>
            <p:cNvPr id="20" name="Group 20"/>
            <p:cNvGrpSpPr/>
            <p:nvPr/>
          </p:nvGrpSpPr>
          <p:grpSpPr>
            <a:xfrm>
              <a:off x="0" y="0"/>
              <a:ext cx="1511468" cy="1167089"/>
              <a:chOff x="0" y="0"/>
              <a:chExt cx="298562" cy="230536"/>
            </a:xfrm>
          </p:grpSpPr>
          <p:sp>
            <p:nvSpPr>
              <p:cNvPr id="21" name="Freeform 21"/>
              <p:cNvSpPr/>
              <p:nvPr/>
            </p:nvSpPr>
            <p:spPr>
              <a:xfrm>
                <a:off x="0" y="0"/>
                <a:ext cx="298562" cy="230536"/>
              </a:xfrm>
              <a:custGeom>
                <a:avLst/>
                <a:gdLst/>
                <a:ahLst/>
                <a:cxnLst/>
                <a:rect l="l" t="t" r="r" b="b"/>
                <a:pathLst>
                  <a:path w="298562" h="230536">
                    <a:moveTo>
                      <a:pt x="0" y="0"/>
                    </a:moveTo>
                    <a:lnTo>
                      <a:pt x="298562" y="0"/>
                    </a:lnTo>
                    <a:lnTo>
                      <a:pt x="298562" y="230536"/>
                    </a:lnTo>
                    <a:lnTo>
                      <a:pt x="0" y="230536"/>
                    </a:lnTo>
                    <a:close/>
                  </a:path>
                </a:pathLst>
              </a:custGeom>
              <a:solidFill>
                <a:srgbClr val="53DCAD"/>
              </a:solidFill>
            </p:spPr>
            <p:txBody>
              <a:bodyPr/>
              <a:lstStyle/>
              <a:p>
                <a:endParaRPr lang="en-US"/>
              </a:p>
            </p:txBody>
          </p:sp>
          <p:sp>
            <p:nvSpPr>
              <p:cNvPr id="22" name="TextBox 22"/>
              <p:cNvSpPr txBox="1"/>
              <p:nvPr/>
            </p:nvSpPr>
            <p:spPr>
              <a:xfrm>
                <a:off x="0" y="-38100"/>
                <a:ext cx="298562" cy="268636"/>
              </a:xfrm>
              <a:prstGeom prst="rect">
                <a:avLst/>
              </a:prstGeom>
            </p:spPr>
            <p:txBody>
              <a:bodyPr lIns="50800" tIns="50800" rIns="50800" bIns="50800" rtlCol="0" anchor="ctr"/>
              <a:lstStyle/>
              <a:p>
                <a:pPr algn="ctr">
                  <a:lnSpc>
                    <a:spcPts val="2659"/>
                  </a:lnSpc>
                  <a:spcBef>
                    <a:spcPct val="0"/>
                  </a:spcBef>
                </a:pPr>
                <a:endParaRPr/>
              </a:p>
            </p:txBody>
          </p:sp>
        </p:grpSp>
      </p:grpSp>
      <p:grpSp>
        <p:nvGrpSpPr>
          <p:cNvPr id="23" name="Group 23"/>
          <p:cNvGrpSpPr/>
          <p:nvPr/>
        </p:nvGrpSpPr>
        <p:grpSpPr>
          <a:xfrm>
            <a:off x="1840450" y="7212392"/>
            <a:ext cx="6671212" cy="875316"/>
            <a:chOff x="0" y="0"/>
            <a:chExt cx="8894949" cy="1167089"/>
          </a:xfrm>
        </p:grpSpPr>
        <p:grpSp>
          <p:nvGrpSpPr>
            <p:cNvPr id="24" name="Group 24"/>
            <p:cNvGrpSpPr/>
            <p:nvPr/>
          </p:nvGrpSpPr>
          <p:grpSpPr>
            <a:xfrm>
              <a:off x="0" y="0"/>
              <a:ext cx="8894949" cy="1167089"/>
              <a:chOff x="0" y="0"/>
              <a:chExt cx="1757027" cy="230536"/>
            </a:xfrm>
          </p:grpSpPr>
          <p:sp>
            <p:nvSpPr>
              <p:cNvPr id="25" name="Freeform 25"/>
              <p:cNvSpPr/>
              <p:nvPr/>
            </p:nvSpPr>
            <p:spPr>
              <a:xfrm>
                <a:off x="0" y="0"/>
                <a:ext cx="1757027" cy="230536"/>
              </a:xfrm>
              <a:custGeom>
                <a:avLst/>
                <a:gdLst/>
                <a:ahLst/>
                <a:cxnLst/>
                <a:rect l="l" t="t" r="r" b="b"/>
                <a:pathLst>
                  <a:path w="1757027" h="230536">
                    <a:moveTo>
                      <a:pt x="0" y="0"/>
                    </a:moveTo>
                    <a:lnTo>
                      <a:pt x="1757027" y="0"/>
                    </a:lnTo>
                    <a:lnTo>
                      <a:pt x="1757027" y="230536"/>
                    </a:lnTo>
                    <a:lnTo>
                      <a:pt x="0" y="230536"/>
                    </a:lnTo>
                    <a:close/>
                  </a:path>
                </a:pathLst>
              </a:custGeom>
              <a:solidFill>
                <a:srgbClr val="B8FFE1"/>
              </a:solidFill>
            </p:spPr>
            <p:txBody>
              <a:bodyPr/>
              <a:lstStyle/>
              <a:p>
                <a:endParaRPr lang="en-US"/>
              </a:p>
            </p:txBody>
          </p:sp>
          <p:sp>
            <p:nvSpPr>
              <p:cNvPr id="26" name="TextBox 26"/>
              <p:cNvSpPr txBox="1"/>
              <p:nvPr/>
            </p:nvSpPr>
            <p:spPr>
              <a:xfrm>
                <a:off x="0" y="-38100"/>
                <a:ext cx="1757027" cy="268636"/>
              </a:xfrm>
              <a:prstGeom prst="rect">
                <a:avLst/>
              </a:prstGeom>
            </p:spPr>
            <p:txBody>
              <a:bodyPr lIns="50800" tIns="50800" rIns="50800" bIns="50800" rtlCol="0" anchor="ctr"/>
              <a:lstStyle/>
              <a:p>
                <a:pPr algn="ctr">
                  <a:lnSpc>
                    <a:spcPts val="2659"/>
                  </a:lnSpc>
                  <a:spcBef>
                    <a:spcPct val="0"/>
                  </a:spcBef>
                </a:pPr>
                <a:endParaRPr/>
              </a:p>
            </p:txBody>
          </p:sp>
        </p:grpSp>
        <p:grpSp>
          <p:nvGrpSpPr>
            <p:cNvPr id="27" name="Group 27"/>
            <p:cNvGrpSpPr/>
            <p:nvPr/>
          </p:nvGrpSpPr>
          <p:grpSpPr>
            <a:xfrm>
              <a:off x="0" y="0"/>
              <a:ext cx="1511468" cy="1167089"/>
              <a:chOff x="0" y="0"/>
              <a:chExt cx="298562" cy="230536"/>
            </a:xfrm>
          </p:grpSpPr>
          <p:sp>
            <p:nvSpPr>
              <p:cNvPr id="28" name="Freeform 28"/>
              <p:cNvSpPr/>
              <p:nvPr/>
            </p:nvSpPr>
            <p:spPr>
              <a:xfrm>
                <a:off x="0" y="0"/>
                <a:ext cx="298562" cy="230536"/>
              </a:xfrm>
              <a:custGeom>
                <a:avLst/>
                <a:gdLst/>
                <a:ahLst/>
                <a:cxnLst/>
                <a:rect l="l" t="t" r="r" b="b"/>
                <a:pathLst>
                  <a:path w="298562" h="230536">
                    <a:moveTo>
                      <a:pt x="0" y="0"/>
                    </a:moveTo>
                    <a:lnTo>
                      <a:pt x="298562" y="0"/>
                    </a:lnTo>
                    <a:lnTo>
                      <a:pt x="298562" y="230536"/>
                    </a:lnTo>
                    <a:lnTo>
                      <a:pt x="0" y="230536"/>
                    </a:lnTo>
                    <a:close/>
                  </a:path>
                </a:pathLst>
              </a:custGeom>
              <a:solidFill>
                <a:srgbClr val="53DCAD"/>
              </a:solidFill>
            </p:spPr>
            <p:txBody>
              <a:bodyPr/>
              <a:lstStyle/>
              <a:p>
                <a:endParaRPr lang="en-US"/>
              </a:p>
            </p:txBody>
          </p:sp>
          <p:sp>
            <p:nvSpPr>
              <p:cNvPr id="29" name="TextBox 29"/>
              <p:cNvSpPr txBox="1"/>
              <p:nvPr/>
            </p:nvSpPr>
            <p:spPr>
              <a:xfrm>
                <a:off x="0" y="-38100"/>
                <a:ext cx="298562" cy="268636"/>
              </a:xfrm>
              <a:prstGeom prst="rect">
                <a:avLst/>
              </a:prstGeom>
            </p:spPr>
            <p:txBody>
              <a:bodyPr lIns="50800" tIns="50800" rIns="50800" bIns="50800" rtlCol="0" anchor="ctr"/>
              <a:lstStyle/>
              <a:p>
                <a:pPr algn="ctr">
                  <a:lnSpc>
                    <a:spcPts val="2659"/>
                  </a:lnSpc>
                  <a:spcBef>
                    <a:spcPct val="0"/>
                  </a:spcBef>
                </a:pPr>
                <a:endParaRPr/>
              </a:p>
            </p:txBody>
          </p:sp>
        </p:grpSp>
      </p:grpSp>
      <p:grpSp>
        <p:nvGrpSpPr>
          <p:cNvPr id="30" name="Group 30"/>
          <p:cNvGrpSpPr/>
          <p:nvPr/>
        </p:nvGrpSpPr>
        <p:grpSpPr>
          <a:xfrm>
            <a:off x="1840450" y="8382984"/>
            <a:ext cx="6671212" cy="1235510"/>
            <a:chOff x="0" y="0"/>
            <a:chExt cx="8894949" cy="1167089"/>
          </a:xfrm>
        </p:grpSpPr>
        <p:grpSp>
          <p:nvGrpSpPr>
            <p:cNvPr id="31" name="Group 31"/>
            <p:cNvGrpSpPr/>
            <p:nvPr/>
          </p:nvGrpSpPr>
          <p:grpSpPr>
            <a:xfrm>
              <a:off x="0" y="0"/>
              <a:ext cx="8894949" cy="1167089"/>
              <a:chOff x="0" y="0"/>
              <a:chExt cx="1757027" cy="230536"/>
            </a:xfrm>
          </p:grpSpPr>
          <p:sp>
            <p:nvSpPr>
              <p:cNvPr id="32" name="Freeform 32"/>
              <p:cNvSpPr/>
              <p:nvPr/>
            </p:nvSpPr>
            <p:spPr>
              <a:xfrm>
                <a:off x="0" y="0"/>
                <a:ext cx="1757027" cy="230536"/>
              </a:xfrm>
              <a:custGeom>
                <a:avLst/>
                <a:gdLst/>
                <a:ahLst/>
                <a:cxnLst/>
                <a:rect l="l" t="t" r="r" b="b"/>
                <a:pathLst>
                  <a:path w="1757027" h="230536">
                    <a:moveTo>
                      <a:pt x="0" y="0"/>
                    </a:moveTo>
                    <a:lnTo>
                      <a:pt x="1757027" y="0"/>
                    </a:lnTo>
                    <a:lnTo>
                      <a:pt x="1757027" y="230536"/>
                    </a:lnTo>
                    <a:lnTo>
                      <a:pt x="0" y="230536"/>
                    </a:lnTo>
                    <a:close/>
                  </a:path>
                </a:pathLst>
              </a:custGeom>
              <a:solidFill>
                <a:srgbClr val="B8FFE1"/>
              </a:solidFill>
            </p:spPr>
            <p:txBody>
              <a:bodyPr/>
              <a:lstStyle/>
              <a:p>
                <a:endParaRPr lang="en-US"/>
              </a:p>
            </p:txBody>
          </p:sp>
          <p:sp>
            <p:nvSpPr>
              <p:cNvPr id="33" name="TextBox 33"/>
              <p:cNvSpPr txBox="1"/>
              <p:nvPr/>
            </p:nvSpPr>
            <p:spPr>
              <a:xfrm>
                <a:off x="0" y="-38100"/>
                <a:ext cx="1757027" cy="268636"/>
              </a:xfrm>
              <a:prstGeom prst="rect">
                <a:avLst/>
              </a:prstGeom>
            </p:spPr>
            <p:txBody>
              <a:bodyPr lIns="50800" tIns="50800" rIns="50800" bIns="50800" rtlCol="0" anchor="ctr"/>
              <a:lstStyle/>
              <a:p>
                <a:pPr algn="ctr">
                  <a:lnSpc>
                    <a:spcPts val="2659"/>
                  </a:lnSpc>
                  <a:spcBef>
                    <a:spcPct val="0"/>
                  </a:spcBef>
                </a:pPr>
                <a:endParaRPr/>
              </a:p>
            </p:txBody>
          </p:sp>
        </p:grpSp>
        <p:grpSp>
          <p:nvGrpSpPr>
            <p:cNvPr id="34" name="Group 34"/>
            <p:cNvGrpSpPr/>
            <p:nvPr/>
          </p:nvGrpSpPr>
          <p:grpSpPr>
            <a:xfrm>
              <a:off x="0" y="0"/>
              <a:ext cx="1511468" cy="1167089"/>
              <a:chOff x="0" y="0"/>
              <a:chExt cx="298562" cy="230536"/>
            </a:xfrm>
          </p:grpSpPr>
          <p:sp>
            <p:nvSpPr>
              <p:cNvPr id="35" name="Freeform 35"/>
              <p:cNvSpPr/>
              <p:nvPr/>
            </p:nvSpPr>
            <p:spPr>
              <a:xfrm>
                <a:off x="0" y="0"/>
                <a:ext cx="298562" cy="230536"/>
              </a:xfrm>
              <a:custGeom>
                <a:avLst/>
                <a:gdLst/>
                <a:ahLst/>
                <a:cxnLst/>
                <a:rect l="l" t="t" r="r" b="b"/>
                <a:pathLst>
                  <a:path w="298562" h="230536">
                    <a:moveTo>
                      <a:pt x="0" y="0"/>
                    </a:moveTo>
                    <a:lnTo>
                      <a:pt x="298562" y="0"/>
                    </a:lnTo>
                    <a:lnTo>
                      <a:pt x="298562" y="230536"/>
                    </a:lnTo>
                    <a:lnTo>
                      <a:pt x="0" y="230536"/>
                    </a:lnTo>
                    <a:close/>
                  </a:path>
                </a:pathLst>
              </a:custGeom>
              <a:solidFill>
                <a:srgbClr val="53DCAD"/>
              </a:solidFill>
            </p:spPr>
            <p:txBody>
              <a:bodyPr/>
              <a:lstStyle/>
              <a:p>
                <a:endParaRPr lang="en-US"/>
              </a:p>
            </p:txBody>
          </p:sp>
          <p:sp>
            <p:nvSpPr>
              <p:cNvPr id="36" name="TextBox 36"/>
              <p:cNvSpPr txBox="1"/>
              <p:nvPr/>
            </p:nvSpPr>
            <p:spPr>
              <a:xfrm>
                <a:off x="0" y="-38100"/>
                <a:ext cx="298562" cy="268636"/>
              </a:xfrm>
              <a:prstGeom prst="rect">
                <a:avLst/>
              </a:prstGeom>
            </p:spPr>
            <p:txBody>
              <a:bodyPr lIns="50800" tIns="50800" rIns="50800" bIns="50800" rtlCol="0" anchor="ctr"/>
              <a:lstStyle/>
              <a:p>
                <a:pPr algn="ctr">
                  <a:lnSpc>
                    <a:spcPts val="2659"/>
                  </a:lnSpc>
                  <a:spcBef>
                    <a:spcPct val="0"/>
                  </a:spcBef>
                </a:pPr>
                <a:endParaRPr/>
              </a:p>
            </p:txBody>
          </p:sp>
        </p:grpSp>
      </p:grpSp>
      <p:grpSp>
        <p:nvGrpSpPr>
          <p:cNvPr id="37" name="Group 37"/>
          <p:cNvGrpSpPr/>
          <p:nvPr/>
        </p:nvGrpSpPr>
        <p:grpSpPr>
          <a:xfrm>
            <a:off x="9776338" y="3695177"/>
            <a:ext cx="6671212" cy="878019"/>
            <a:chOff x="0" y="0"/>
            <a:chExt cx="8894949" cy="1170692"/>
          </a:xfrm>
        </p:grpSpPr>
        <p:grpSp>
          <p:nvGrpSpPr>
            <p:cNvPr id="38" name="Group 38"/>
            <p:cNvGrpSpPr/>
            <p:nvPr/>
          </p:nvGrpSpPr>
          <p:grpSpPr>
            <a:xfrm>
              <a:off x="0" y="0"/>
              <a:ext cx="8894949" cy="1167089"/>
              <a:chOff x="0" y="0"/>
              <a:chExt cx="1757027" cy="230536"/>
            </a:xfrm>
          </p:grpSpPr>
          <p:sp>
            <p:nvSpPr>
              <p:cNvPr id="39" name="Freeform 39"/>
              <p:cNvSpPr/>
              <p:nvPr/>
            </p:nvSpPr>
            <p:spPr>
              <a:xfrm>
                <a:off x="0" y="0"/>
                <a:ext cx="1757027" cy="230536"/>
              </a:xfrm>
              <a:custGeom>
                <a:avLst/>
                <a:gdLst/>
                <a:ahLst/>
                <a:cxnLst/>
                <a:rect l="l" t="t" r="r" b="b"/>
                <a:pathLst>
                  <a:path w="1757027" h="230536">
                    <a:moveTo>
                      <a:pt x="0" y="0"/>
                    </a:moveTo>
                    <a:lnTo>
                      <a:pt x="1757027" y="0"/>
                    </a:lnTo>
                    <a:lnTo>
                      <a:pt x="1757027" y="230536"/>
                    </a:lnTo>
                    <a:lnTo>
                      <a:pt x="0" y="230536"/>
                    </a:lnTo>
                    <a:close/>
                  </a:path>
                </a:pathLst>
              </a:custGeom>
              <a:solidFill>
                <a:srgbClr val="B8FFE1"/>
              </a:solidFill>
            </p:spPr>
            <p:txBody>
              <a:bodyPr/>
              <a:lstStyle/>
              <a:p>
                <a:endParaRPr lang="en-US"/>
              </a:p>
            </p:txBody>
          </p:sp>
          <p:sp>
            <p:nvSpPr>
              <p:cNvPr id="40" name="TextBox 40"/>
              <p:cNvSpPr txBox="1"/>
              <p:nvPr/>
            </p:nvSpPr>
            <p:spPr>
              <a:xfrm>
                <a:off x="0" y="-38100"/>
                <a:ext cx="1757027" cy="268636"/>
              </a:xfrm>
              <a:prstGeom prst="rect">
                <a:avLst/>
              </a:prstGeom>
            </p:spPr>
            <p:txBody>
              <a:bodyPr lIns="50800" tIns="50800" rIns="50800" bIns="50800" rtlCol="0" anchor="ctr"/>
              <a:lstStyle/>
              <a:p>
                <a:pPr algn="ctr">
                  <a:lnSpc>
                    <a:spcPts val="2659"/>
                  </a:lnSpc>
                  <a:spcBef>
                    <a:spcPct val="0"/>
                  </a:spcBef>
                </a:pPr>
                <a:endParaRPr/>
              </a:p>
            </p:txBody>
          </p:sp>
        </p:grpSp>
        <p:grpSp>
          <p:nvGrpSpPr>
            <p:cNvPr id="41" name="Group 41"/>
            <p:cNvGrpSpPr/>
            <p:nvPr/>
          </p:nvGrpSpPr>
          <p:grpSpPr>
            <a:xfrm>
              <a:off x="0" y="3604"/>
              <a:ext cx="1511468" cy="1167089"/>
              <a:chOff x="0" y="0"/>
              <a:chExt cx="298562" cy="230536"/>
            </a:xfrm>
          </p:grpSpPr>
          <p:sp>
            <p:nvSpPr>
              <p:cNvPr id="42" name="Freeform 42"/>
              <p:cNvSpPr/>
              <p:nvPr/>
            </p:nvSpPr>
            <p:spPr>
              <a:xfrm>
                <a:off x="0" y="0"/>
                <a:ext cx="298562" cy="230536"/>
              </a:xfrm>
              <a:custGeom>
                <a:avLst/>
                <a:gdLst/>
                <a:ahLst/>
                <a:cxnLst/>
                <a:rect l="l" t="t" r="r" b="b"/>
                <a:pathLst>
                  <a:path w="298562" h="230536">
                    <a:moveTo>
                      <a:pt x="0" y="0"/>
                    </a:moveTo>
                    <a:lnTo>
                      <a:pt x="298562" y="0"/>
                    </a:lnTo>
                    <a:lnTo>
                      <a:pt x="298562" y="230536"/>
                    </a:lnTo>
                    <a:lnTo>
                      <a:pt x="0" y="230536"/>
                    </a:lnTo>
                    <a:close/>
                  </a:path>
                </a:pathLst>
              </a:custGeom>
              <a:solidFill>
                <a:srgbClr val="53DCAD"/>
              </a:solidFill>
            </p:spPr>
            <p:txBody>
              <a:bodyPr/>
              <a:lstStyle/>
              <a:p>
                <a:endParaRPr lang="en-US"/>
              </a:p>
            </p:txBody>
          </p:sp>
          <p:sp>
            <p:nvSpPr>
              <p:cNvPr id="43" name="TextBox 43"/>
              <p:cNvSpPr txBox="1"/>
              <p:nvPr/>
            </p:nvSpPr>
            <p:spPr>
              <a:xfrm>
                <a:off x="0" y="-38100"/>
                <a:ext cx="298562" cy="268636"/>
              </a:xfrm>
              <a:prstGeom prst="rect">
                <a:avLst/>
              </a:prstGeom>
            </p:spPr>
            <p:txBody>
              <a:bodyPr lIns="50800" tIns="50800" rIns="50800" bIns="50800" rtlCol="0" anchor="ctr"/>
              <a:lstStyle/>
              <a:p>
                <a:pPr algn="ctr">
                  <a:lnSpc>
                    <a:spcPts val="2659"/>
                  </a:lnSpc>
                  <a:spcBef>
                    <a:spcPct val="0"/>
                  </a:spcBef>
                </a:pPr>
                <a:endParaRPr/>
              </a:p>
            </p:txBody>
          </p:sp>
        </p:grpSp>
      </p:grpSp>
      <p:grpSp>
        <p:nvGrpSpPr>
          <p:cNvPr id="44" name="Group 44"/>
          <p:cNvGrpSpPr/>
          <p:nvPr/>
        </p:nvGrpSpPr>
        <p:grpSpPr>
          <a:xfrm>
            <a:off x="9776338" y="4871209"/>
            <a:ext cx="6671212" cy="875316"/>
            <a:chOff x="0" y="0"/>
            <a:chExt cx="8894949" cy="1167089"/>
          </a:xfrm>
        </p:grpSpPr>
        <p:grpSp>
          <p:nvGrpSpPr>
            <p:cNvPr id="45" name="Group 45"/>
            <p:cNvGrpSpPr/>
            <p:nvPr/>
          </p:nvGrpSpPr>
          <p:grpSpPr>
            <a:xfrm>
              <a:off x="0" y="0"/>
              <a:ext cx="8894949" cy="1167089"/>
              <a:chOff x="0" y="0"/>
              <a:chExt cx="1757027" cy="230536"/>
            </a:xfrm>
          </p:grpSpPr>
          <p:sp>
            <p:nvSpPr>
              <p:cNvPr id="46" name="Freeform 46"/>
              <p:cNvSpPr/>
              <p:nvPr/>
            </p:nvSpPr>
            <p:spPr>
              <a:xfrm>
                <a:off x="0" y="0"/>
                <a:ext cx="1757027" cy="230536"/>
              </a:xfrm>
              <a:custGeom>
                <a:avLst/>
                <a:gdLst/>
                <a:ahLst/>
                <a:cxnLst/>
                <a:rect l="l" t="t" r="r" b="b"/>
                <a:pathLst>
                  <a:path w="1757027" h="230536">
                    <a:moveTo>
                      <a:pt x="0" y="0"/>
                    </a:moveTo>
                    <a:lnTo>
                      <a:pt x="1757027" y="0"/>
                    </a:lnTo>
                    <a:lnTo>
                      <a:pt x="1757027" y="230536"/>
                    </a:lnTo>
                    <a:lnTo>
                      <a:pt x="0" y="230536"/>
                    </a:lnTo>
                    <a:close/>
                  </a:path>
                </a:pathLst>
              </a:custGeom>
              <a:solidFill>
                <a:srgbClr val="B8FFE1"/>
              </a:solidFill>
            </p:spPr>
            <p:txBody>
              <a:bodyPr/>
              <a:lstStyle/>
              <a:p>
                <a:endParaRPr lang="en-US"/>
              </a:p>
            </p:txBody>
          </p:sp>
          <p:sp>
            <p:nvSpPr>
              <p:cNvPr id="47" name="TextBox 47"/>
              <p:cNvSpPr txBox="1"/>
              <p:nvPr/>
            </p:nvSpPr>
            <p:spPr>
              <a:xfrm>
                <a:off x="0" y="-38100"/>
                <a:ext cx="1757027" cy="268636"/>
              </a:xfrm>
              <a:prstGeom prst="rect">
                <a:avLst/>
              </a:prstGeom>
            </p:spPr>
            <p:txBody>
              <a:bodyPr lIns="50800" tIns="50800" rIns="50800" bIns="50800" rtlCol="0" anchor="ctr"/>
              <a:lstStyle/>
              <a:p>
                <a:pPr algn="ctr">
                  <a:lnSpc>
                    <a:spcPts val="2659"/>
                  </a:lnSpc>
                  <a:spcBef>
                    <a:spcPct val="0"/>
                  </a:spcBef>
                </a:pPr>
                <a:endParaRPr/>
              </a:p>
            </p:txBody>
          </p:sp>
        </p:grpSp>
        <p:grpSp>
          <p:nvGrpSpPr>
            <p:cNvPr id="48" name="Group 48"/>
            <p:cNvGrpSpPr/>
            <p:nvPr/>
          </p:nvGrpSpPr>
          <p:grpSpPr>
            <a:xfrm>
              <a:off x="0" y="0"/>
              <a:ext cx="1511468" cy="1167089"/>
              <a:chOff x="0" y="0"/>
              <a:chExt cx="298562" cy="230536"/>
            </a:xfrm>
          </p:grpSpPr>
          <p:sp>
            <p:nvSpPr>
              <p:cNvPr id="49" name="Freeform 49"/>
              <p:cNvSpPr/>
              <p:nvPr/>
            </p:nvSpPr>
            <p:spPr>
              <a:xfrm>
                <a:off x="0" y="0"/>
                <a:ext cx="298562" cy="230536"/>
              </a:xfrm>
              <a:custGeom>
                <a:avLst/>
                <a:gdLst/>
                <a:ahLst/>
                <a:cxnLst/>
                <a:rect l="l" t="t" r="r" b="b"/>
                <a:pathLst>
                  <a:path w="298562" h="230536">
                    <a:moveTo>
                      <a:pt x="0" y="0"/>
                    </a:moveTo>
                    <a:lnTo>
                      <a:pt x="298562" y="0"/>
                    </a:lnTo>
                    <a:lnTo>
                      <a:pt x="298562" y="230536"/>
                    </a:lnTo>
                    <a:lnTo>
                      <a:pt x="0" y="230536"/>
                    </a:lnTo>
                    <a:close/>
                  </a:path>
                </a:pathLst>
              </a:custGeom>
              <a:solidFill>
                <a:srgbClr val="53DCAD"/>
              </a:solidFill>
            </p:spPr>
            <p:txBody>
              <a:bodyPr/>
              <a:lstStyle/>
              <a:p>
                <a:endParaRPr lang="en-US"/>
              </a:p>
            </p:txBody>
          </p:sp>
          <p:sp>
            <p:nvSpPr>
              <p:cNvPr id="50" name="TextBox 50"/>
              <p:cNvSpPr txBox="1"/>
              <p:nvPr/>
            </p:nvSpPr>
            <p:spPr>
              <a:xfrm>
                <a:off x="0" y="-38100"/>
                <a:ext cx="298562" cy="268636"/>
              </a:xfrm>
              <a:prstGeom prst="rect">
                <a:avLst/>
              </a:prstGeom>
            </p:spPr>
            <p:txBody>
              <a:bodyPr lIns="50800" tIns="50800" rIns="50800" bIns="50800" rtlCol="0" anchor="ctr"/>
              <a:lstStyle/>
              <a:p>
                <a:pPr algn="ctr">
                  <a:lnSpc>
                    <a:spcPts val="2659"/>
                  </a:lnSpc>
                  <a:spcBef>
                    <a:spcPct val="0"/>
                  </a:spcBef>
                </a:pPr>
                <a:endParaRPr/>
              </a:p>
            </p:txBody>
          </p:sp>
        </p:grpSp>
      </p:grpSp>
      <p:sp>
        <p:nvSpPr>
          <p:cNvPr id="72" name="TextBox 72"/>
          <p:cNvSpPr txBox="1"/>
          <p:nvPr/>
        </p:nvSpPr>
        <p:spPr>
          <a:xfrm>
            <a:off x="1840450" y="1262580"/>
            <a:ext cx="8221340" cy="1661072"/>
          </a:xfrm>
          <a:prstGeom prst="rect">
            <a:avLst/>
          </a:prstGeom>
        </p:spPr>
        <p:txBody>
          <a:bodyPr lIns="0" tIns="0" rIns="0" bIns="0" rtlCol="0" anchor="t">
            <a:spAutoFit/>
          </a:bodyPr>
          <a:lstStyle/>
          <a:p>
            <a:pPr>
              <a:lnSpc>
                <a:spcPts val="12521"/>
              </a:lnSpc>
            </a:pPr>
            <a:r>
              <a:rPr lang="en-US" sz="12521">
                <a:solidFill>
                  <a:srgbClr val="286588"/>
                </a:solidFill>
                <a:latin typeface="Tomorrow"/>
              </a:rPr>
              <a:t>CONTENTS</a:t>
            </a:r>
          </a:p>
        </p:txBody>
      </p:sp>
      <p:sp>
        <p:nvSpPr>
          <p:cNvPr id="73" name="TextBox 73"/>
          <p:cNvSpPr txBox="1"/>
          <p:nvPr/>
        </p:nvSpPr>
        <p:spPr>
          <a:xfrm>
            <a:off x="3356761" y="3930959"/>
            <a:ext cx="4351616" cy="384721"/>
          </a:xfrm>
          <a:prstGeom prst="rect">
            <a:avLst/>
          </a:prstGeom>
        </p:spPr>
        <p:txBody>
          <a:bodyPr wrap="square" lIns="0" tIns="0" rIns="0" bIns="0" rtlCol="0" anchor="t">
            <a:spAutoFit/>
          </a:bodyPr>
          <a:lstStyle/>
          <a:p>
            <a:pPr>
              <a:lnSpc>
                <a:spcPts val="2999"/>
              </a:lnSpc>
            </a:pPr>
            <a:r>
              <a:rPr lang="en-US" sz="2999" dirty="0">
                <a:solidFill>
                  <a:srgbClr val="073351"/>
                </a:solidFill>
                <a:latin typeface="Tomorrow"/>
              </a:rPr>
              <a:t>Introduction to Cloud</a:t>
            </a:r>
          </a:p>
        </p:txBody>
      </p:sp>
      <p:sp>
        <p:nvSpPr>
          <p:cNvPr id="74" name="TextBox 74"/>
          <p:cNvSpPr txBox="1"/>
          <p:nvPr/>
        </p:nvSpPr>
        <p:spPr>
          <a:xfrm>
            <a:off x="3356760" y="5132655"/>
            <a:ext cx="4872839" cy="384721"/>
          </a:xfrm>
          <a:prstGeom prst="rect">
            <a:avLst/>
          </a:prstGeom>
        </p:spPr>
        <p:txBody>
          <a:bodyPr wrap="square" lIns="0" tIns="0" rIns="0" bIns="0" rtlCol="0" anchor="t">
            <a:spAutoFit/>
          </a:bodyPr>
          <a:lstStyle/>
          <a:p>
            <a:pPr>
              <a:lnSpc>
                <a:spcPts val="2999"/>
              </a:lnSpc>
            </a:pPr>
            <a:r>
              <a:rPr lang="en-US" sz="2999" dirty="0">
                <a:solidFill>
                  <a:srgbClr val="073351"/>
                </a:solidFill>
                <a:latin typeface="Tomorrow"/>
              </a:rPr>
              <a:t>Cloud Security Challenges</a:t>
            </a:r>
          </a:p>
        </p:txBody>
      </p:sp>
      <p:sp>
        <p:nvSpPr>
          <p:cNvPr id="75" name="TextBox 75"/>
          <p:cNvSpPr txBox="1"/>
          <p:nvPr/>
        </p:nvSpPr>
        <p:spPr>
          <a:xfrm>
            <a:off x="3356761" y="6315288"/>
            <a:ext cx="4872838" cy="384721"/>
          </a:xfrm>
          <a:prstGeom prst="rect">
            <a:avLst/>
          </a:prstGeom>
        </p:spPr>
        <p:txBody>
          <a:bodyPr wrap="square" lIns="0" tIns="0" rIns="0" bIns="0" rtlCol="0" anchor="t">
            <a:spAutoFit/>
          </a:bodyPr>
          <a:lstStyle/>
          <a:p>
            <a:pPr>
              <a:lnSpc>
                <a:spcPts val="2999"/>
              </a:lnSpc>
            </a:pPr>
            <a:r>
              <a:rPr lang="en-US" sz="2999" dirty="0">
                <a:solidFill>
                  <a:srgbClr val="073351"/>
                </a:solidFill>
                <a:latin typeface="Tomorrow"/>
              </a:rPr>
              <a:t>Cloud Security Techniques</a:t>
            </a:r>
          </a:p>
        </p:txBody>
      </p:sp>
      <p:sp>
        <p:nvSpPr>
          <p:cNvPr id="76" name="TextBox 76"/>
          <p:cNvSpPr txBox="1"/>
          <p:nvPr/>
        </p:nvSpPr>
        <p:spPr>
          <a:xfrm>
            <a:off x="3356760" y="7495404"/>
            <a:ext cx="5330039" cy="384721"/>
          </a:xfrm>
          <a:prstGeom prst="rect">
            <a:avLst/>
          </a:prstGeom>
        </p:spPr>
        <p:txBody>
          <a:bodyPr wrap="square" lIns="0" tIns="0" rIns="0" bIns="0" rtlCol="0" anchor="t">
            <a:spAutoFit/>
          </a:bodyPr>
          <a:lstStyle/>
          <a:p>
            <a:pPr>
              <a:lnSpc>
                <a:spcPts val="2999"/>
              </a:lnSpc>
            </a:pPr>
            <a:r>
              <a:rPr lang="en-US" sz="2999" dirty="0">
                <a:solidFill>
                  <a:srgbClr val="073351"/>
                </a:solidFill>
                <a:latin typeface="Tomorrow"/>
              </a:rPr>
              <a:t>Cloud Security Architectures</a:t>
            </a:r>
          </a:p>
        </p:txBody>
      </p:sp>
      <p:sp>
        <p:nvSpPr>
          <p:cNvPr id="77" name="TextBox 77"/>
          <p:cNvSpPr txBox="1"/>
          <p:nvPr/>
        </p:nvSpPr>
        <p:spPr>
          <a:xfrm>
            <a:off x="3356760" y="8630634"/>
            <a:ext cx="5634839" cy="769441"/>
          </a:xfrm>
          <a:prstGeom prst="rect">
            <a:avLst/>
          </a:prstGeom>
        </p:spPr>
        <p:txBody>
          <a:bodyPr wrap="square" lIns="0" tIns="0" rIns="0" bIns="0" rtlCol="0" anchor="t">
            <a:spAutoFit/>
          </a:bodyPr>
          <a:lstStyle/>
          <a:p>
            <a:pPr>
              <a:lnSpc>
                <a:spcPts val="2999"/>
              </a:lnSpc>
            </a:pPr>
            <a:r>
              <a:rPr lang="en-US" sz="2999" dirty="0">
                <a:solidFill>
                  <a:srgbClr val="073351"/>
                </a:solidFill>
                <a:latin typeface="Tomorrow"/>
              </a:rPr>
              <a:t>5 Key Components of Cloud Security Architecture</a:t>
            </a:r>
          </a:p>
        </p:txBody>
      </p:sp>
      <p:sp>
        <p:nvSpPr>
          <p:cNvPr id="78" name="TextBox 78"/>
          <p:cNvSpPr txBox="1"/>
          <p:nvPr/>
        </p:nvSpPr>
        <p:spPr>
          <a:xfrm>
            <a:off x="11423023" y="3930959"/>
            <a:ext cx="4769187" cy="384721"/>
          </a:xfrm>
          <a:prstGeom prst="rect">
            <a:avLst/>
          </a:prstGeom>
        </p:spPr>
        <p:txBody>
          <a:bodyPr wrap="square" lIns="0" tIns="0" rIns="0" bIns="0" rtlCol="0" anchor="t">
            <a:spAutoFit/>
          </a:bodyPr>
          <a:lstStyle/>
          <a:p>
            <a:pPr>
              <a:lnSpc>
                <a:spcPts val="2999"/>
              </a:lnSpc>
            </a:pPr>
            <a:r>
              <a:rPr lang="en-US" sz="2999" dirty="0">
                <a:solidFill>
                  <a:srgbClr val="073351"/>
                </a:solidFill>
                <a:latin typeface="Tomorrow"/>
              </a:rPr>
              <a:t>Cloud Security Standards</a:t>
            </a:r>
          </a:p>
        </p:txBody>
      </p:sp>
      <p:sp>
        <p:nvSpPr>
          <p:cNvPr id="79" name="TextBox 79"/>
          <p:cNvSpPr txBox="1"/>
          <p:nvPr/>
        </p:nvSpPr>
        <p:spPr>
          <a:xfrm>
            <a:off x="11423023" y="5132655"/>
            <a:ext cx="4351616" cy="400049"/>
          </a:xfrm>
          <a:prstGeom prst="rect">
            <a:avLst/>
          </a:prstGeom>
        </p:spPr>
        <p:txBody>
          <a:bodyPr lIns="0" tIns="0" rIns="0" bIns="0" rtlCol="0" anchor="t">
            <a:spAutoFit/>
          </a:bodyPr>
          <a:lstStyle/>
          <a:p>
            <a:pPr>
              <a:lnSpc>
                <a:spcPts val="2999"/>
              </a:lnSpc>
            </a:pPr>
            <a:r>
              <a:rPr lang="en-US" sz="2999" dirty="0">
                <a:solidFill>
                  <a:srgbClr val="073351"/>
                </a:solidFill>
                <a:latin typeface="Tomorrow"/>
              </a:rPr>
              <a:t>PROJECTS</a:t>
            </a:r>
          </a:p>
        </p:txBody>
      </p:sp>
      <p:sp>
        <p:nvSpPr>
          <p:cNvPr id="83" name="TextBox 83"/>
          <p:cNvSpPr txBox="1"/>
          <p:nvPr/>
        </p:nvSpPr>
        <p:spPr>
          <a:xfrm>
            <a:off x="2095790" y="3957975"/>
            <a:ext cx="625302" cy="400049"/>
          </a:xfrm>
          <a:prstGeom prst="rect">
            <a:avLst/>
          </a:prstGeom>
        </p:spPr>
        <p:txBody>
          <a:bodyPr lIns="0" tIns="0" rIns="0" bIns="0" rtlCol="0" anchor="t">
            <a:spAutoFit/>
          </a:bodyPr>
          <a:lstStyle/>
          <a:p>
            <a:pPr algn="ctr">
              <a:lnSpc>
                <a:spcPts val="2999"/>
              </a:lnSpc>
            </a:pPr>
            <a:r>
              <a:rPr lang="en-US" sz="2999">
                <a:solidFill>
                  <a:srgbClr val="FFFFFF"/>
                </a:solidFill>
                <a:latin typeface="Tomorrow Bold"/>
              </a:rPr>
              <a:t>01</a:t>
            </a:r>
          </a:p>
        </p:txBody>
      </p:sp>
      <p:sp>
        <p:nvSpPr>
          <p:cNvPr id="84" name="TextBox 84"/>
          <p:cNvSpPr txBox="1"/>
          <p:nvPr/>
        </p:nvSpPr>
        <p:spPr>
          <a:xfrm>
            <a:off x="2095790" y="5139443"/>
            <a:ext cx="625302" cy="400049"/>
          </a:xfrm>
          <a:prstGeom prst="rect">
            <a:avLst/>
          </a:prstGeom>
        </p:spPr>
        <p:txBody>
          <a:bodyPr lIns="0" tIns="0" rIns="0" bIns="0" rtlCol="0" anchor="t">
            <a:spAutoFit/>
          </a:bodyPr>
          <a:lstStyle/>
          <a:p>
            <a:pPr algn="ctr">
              <a:lnSpc>
                <a:spcPts val="2999"/>
              </a:lnSpc>
            </a:pPr>
            <a:r>
              <a:rPr lang="en-US" sz="2999">
                <a:solidFill>
                  <a:srgbClr val="FFFFFF"/>
                </a:solidFill>
                <a:latin typeface="Tomorrow Bold"/>
              </a:rPr>
              <a:t>02</a:t>
            </a:r>
          </a:p>
        </p:txBody>
      </p:sp>
      <p:sp>
        <p:nvSpPr>
          <p:cNvPr id="85" name="TextBox 85"/>
          <p:cNvSpPr txBox="1"/>
          <p:nvPr/>
        </p:nvSpPr>
        <p:spPr>
          <a:xfrm>
            <a:off x="2095790" y="6301878"/>
            <a:ext cx="625302" cy="400049"/>
          </a:xfrm>
          <a:prstGeom prst="rect">
            <a:avLst/>
          </a:prstGeom>
        </p:spPr>
        <p:txBody>
          <a:bodyPr lIns="0" tIns="0" rIns="0" bIns="0" rtlCol="0" anchor="t">
            <a:spAutoFit/>
          </a:bodyPr>
          <a:lstStyle/>
          <a:p>
            <a:pPr algn="ctr">
              <a:lnSpc>
                <a:spcPts val="2999"/>
              </a:lnSpc>
            </a:pPr>
            <a:r>
              <a:rPr lang="en-US" sz="2999">
                <a:solidFill>
                  <a:srgbClr val="FFFFFF"/>
                </a:solidFill>
                <a:latin typeface="Tomorrow Bold"/>
              </a:rPr>
              <a:t>03</a:t>
            </a:r>
          </a:p>
        </p:txBody>
      </p:sp>
      <p:sp>
        <p:nvSpPr>
          <p:cNvPr id="86" name="TextBox 86"/>
          <p:cNvSpPr txBox="1"/>
          <p:nvPr/>
        </p:nvSpPr>
        <p:spPr>
          <a:xfrm>
            <a:off x="2095790" y="7468198"/>
            <a:ext cx="625302" cy="400049"/>
          </a:xfrm>
          <a:prstGeom prst="rect">
            <a:avLst/>
          </a:prstGeom>
        </p:spPr>
        <p:txBody>
          <a:bodyPr lIns="0" tIns="0" rIns="0" bIns="0" rtlCol="0" anchor="t">
            <a:spAutoFit/>
          </a:bodyPr>
          <a:lstStyle/>
          <a:p>
            <a:pPr algn="ctr">
              <a:lnSpc>
                <a:spcPts val="2999"/>
              </a:lnSpc>
            </a:pPr>
            <a:r>
              <a:rPr lang="en-US" sz="2999">
                <a:solidFill>
                  <a:srgbClr val="FFFFFF"/>
                </a:solidFill>
                <a:latin typeface="Tomorrow Bold"/>
              </a:rPr>
              <a:t>04</a:t>
            </a:r>
          </a:p>
        </p:txBody>
      </p:sp>
      <p:sp>
        <p:nvSpPr>
          <p:cNvPr id="87" name="TextBox 87"/>
          <p:cNvSpPr txBox="1"/>
          <p:nvPr/>
        </p:nvSpPr>
        <p:spPr>
          <a:xfrm>
            <a:off x="2095790" y="8649684"/>
            <a:ext cx="625302" cy="400049"/>
          </a:xfrm>
          <a:prstGeom prst="rect">
            <a:avLst/>
          </a:prstGeom>
        </p:spPr>
        <p:txBody>
          <a:bodyPr lIns="0" tIns="0" rIns="0" bIns="0" rtlCol="0" anchor="t">
            <a:spAutoFit/>
          </a:bodyPr>
          <a:lstStyle/>
          <a:p>
            <a:pPr algn="ctr">
              <a:lnSpc>
                <a:spcPts val="2999"/>
              </a:lnSpc>
            </a:pPr>
            <a:r>
              <a:rPr lang="en-US" sz="2999">
                <a:solidFill>
                  <a:srgbClr val="FFFFFF"/>
                </a:solidFill>
                <a:latin typeface="Tomorrow Bold"/>
              </a:rPr>
              <a:t>05</a:t>
            </a:r>
          </a:p>
        </p:txBody>
      </p:sp>
      <p:sp>
        <p:nvSpPr>
          <p:cNvPr id="88" name="TextBox 88"/>
          <p:cNvSpPr txBox="1"/>
          <p:nvPr/>
        </p:nvSpPr>
        <p:spPr>
          <a:xfrm>
            <a:off x="10033215" y="3969434"/>
            <a:ext cx="625302" cy="400049"/>
          </a:xfrm>
          <a:prstGeom prst="rect">
            <a:avLst/>
          </a:prstGeom>
        </p:spPr>
        <p:txBody>
          <a:bodyPr lIns="0" tIns="0" rIns="0" bIns="0" rtlCol="0" anchor="t">
            <a:spAutoFit/>
          </a:bodyPr>
          <a:lstStyle/>
          <a:p>
            <a:pPr algn="ctr">
              <a:lnSpc>
                <a:spcPts val="2999"/>
              </a:lnSpc>
            </a:pPr>
            <a:r>
              <a:rPr lang="en-US" sz="2999">
                <a:solidFill>
                  <a:srgbClr val="FFFFFF"/>
                </a:solidFill>
                <a:latin typeface="Tomorrow Bold"/>
              </a:rPr>
              <a:t>06</a:t>
            </a:r>
          </a:p>
        </p:txBody>
      </p:sp>
      <p:sp>
        <p:nvSpPr>
          <p:cNvPr id="89" name="TextBox 89"/>
          <p:cNvSpPr txBox="1"/>
          <p:nvPr/>
        </p:nvSpPr>
        <p:spPr>
          <a:xfrm>
            <a:off x="10033215" y="5150901"/>
            <a:ext cx="625302" cy="400049"/>
          </a:xfrm>
          <a:prstGeom prst="rect">
            <a:avLst/>
          </a:prstGeom>
        </p:spPr>
        <p:txBody>
          <a:bodyPr lIns="0" tIns="0" rIns="0" bIns="0" rtlCol="0" anchor="t">
            <a:spAutoFit/>
          </a:bodyPr>
          <a:lstStyle/>
          <a:p>
            <a:pPr algn="ctr">
              <a:lnSpc>
                <a:spcPts val="2999"/>
              </a:lnSpc>
            </a:pPr>
            <a:r>
              <a:rPr lang="en-US" sz="2999">
                <a:solidFill>
                  <a:srgbClr val="FFFFFF"/>
                </a:solidFill>
                <a:latin typeface="Tomorrow Bold"/>
              </a:rPr>
              <a:t>07</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3" name="Freeform: Shape 103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64234" y="-380505"/>
            <a:ext cx="2741457" cy="2065483"/>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5" name="Rectangle 103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7461" y="633219"/>
            <a:ext cx="968052" cy="968052"/>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7" name="Rectangle 103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5065223" y="982710"/>
            <a:ext cx="1031208" cy="103120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9" name="Freeform: Shape 103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4034964" y="0"/>
            <a:ext cx="4253036" cy="2221255"/>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41" name="Isosceles Triangle 104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964516" y="9173251"/>
            <a:ext cx="2241769" cy="111374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An In-depth Guide to Cloud Compliance - Sprinto">
            <a:extLst>
              <a:ext uri="{FF2B5EF4-FFF2-40B4-BE49-F238E27FC236}">
                <a16:creationId xmlns:a16="http://schemas.microsoft.com/office/drawing/2014/main" id="{0A5B8321-CBAE-5491-51AF-93C23D3ABD3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65200" y="1340358"/>
            <a:ext cx="16357599" cy="7606281"/>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043" name="Isosceles Triangle 104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406120" y="9679714"/>
            <a:ext cx="1222354" cy="607286"/>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5260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grpSp>
        <p:nvGrpSpPr>
          <p:cNvPr id="2" name="Group 2"/>
          <p:cNvGrpSpPr/>
          <p:nvPr/>
        </p:nvGrpSpPr>
        <p:grpSpPr>
          <a:xfrm>
            <a:off x="8468698" y="-966"/>
            <a:ext cx="4901240" cy="5144466"/>
            <a:chOff x="0" y="0"/>
            <a:chExt cx="6534986" cy="6859287"/>
          </a:xfrm>
        </p:grpSpPr>
        <p:pic>
          <p:nvPicPr>
            <p:cNvPr id="3" name="Picture 3"/>
            <p:cNvPicPr>
              <a:picLocks noChangeAspect="1"/>
            </p:cNvPicPr>
            <p:nvPr/>
          </p:nvPicPr>
          <p:blipFill>
            <a:blip r:embed="rId2"/>
            <a:srcRect l="19989" r="19989"/>
            <a:stretch>
              <a:fillRect/>
            </a:stretch>
          </p:blipFill>
          <p:spPr>
            <a:xfrm>
              <a:off x="0" y="0"/>
              <a:ext cx="6534986" cy="6859287"/>
            </a:xfrm>
            <a:prstGeom prst="rect">
              <a:avLst/>
            </a:prstGeom>
          </p:spPr>
        </p:pic>
      </p:grpSp>
      <p:grpSp>
        <p:nvGrpSpPr>
          <p:cNvPr id="4" name="Group 4"/>
          <p:cNvGrpSpPr/>
          <p:nvPr/>
        </p:nvGrpSpPr>
        <p:grpSpPr>
          <a:xfrm>
            <a:off x="8468698" y="5133975"/>
            <a:ext cx="4901240" cy="5143500"/>
            <a:chOff x="0" y="0"/>
            <a:chExt cx="1290861" cy="1354667"/>
          </a:xfrm>
        </p:grpSpPr>
        <p:sp>
          <p:nvSpPr>
            <p:cNvPr id="5" name="Freeform 5"/>
            <p:cNvSpPr/>
            <p:nvPr/>
          </p:nvSpPr>
          <p:spPr>
            <a:xfrm>
              <a:off x="0" y="0"/>
              <a:ext cx="1290861" cy="1354667"/>
            </a:xfrm>
            <a:custGeom>
              <a:avLst/>
              <a:gdLst/>
              <a:ahLst/>
              <a:cxnLst/>
              <a:rect l="l" t="t" r="r" b="b"/>
              <a:pathLst>
                <a:path w="1290861" h="1354667">
                  <a:moveTo>
                    <a:pt x="0" y="0"/>
                  </a:moveTo>
                  <a:lnTo>
                    <a:pt x="1290861" y="0"/>
                  </a:lnTo>
                  <a:lnTo>
                    <a:pt x="1290861" y="1354667"/>
                  </a:lnTo>
                  <a:lnTo>
                    <a:pt x="0" y="1354667"/>
                  </a:lnTo>
                  <a:close/>
                </a:path>
              </a:pathLst>
            </a:custGeom>
            <a:solidFill>
              <a:srgbClr val="53DCAD"/>
            </a:solidFill>
          </p:spPr>
          <p:txBody>
            <a:bodyPr/>
            <a:lstStyle/>
            <a:p>
              <a:endParaRPr lang="en-US"/>
            </a:p>
          </p:txBody>
        </p:sp>
        <p:sp>
          <p:nvSpPr>
            <p:cNvPr id="6" name="TextBox 6"/>
            <p:cNvSpPr txBox="1"/>
            <p:nvPr/>
          </p:nvSpPr>
          <p:spPr>
            <a:xfrm>
              <a:off x="0" y="-38100"/>
              <a:ext cx="1290861" cy="1392767"/>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13379463" y="0"/>
            <a:ext cx="4908537" cy="5143500"/>
            <a:chOff x="0" y="0"/>
            <a:chExt cx="1292784" cy="1354667"/>
          </a:xfrm>
        </p:grpSpPr>
        <p:sp>
          <p:nvSpPr>
            <p:cNvPr id="8" name="Freeform 8"/>
            <p:cNvSpPr/>
            <p:nvPr/>
          </p:nvSpPr>
          <p:spPr>
            <a:xfrm>
              <a:off x="0" y="0"/>
              <a:ext cx="1292783" cy="1354667"/>
            </a:xfrm>
            <a:custGeom>
              <a:avLst/>
              <a:gdLst/>
              <a:ahLst/>
              <a:cxnLst/>
              <a:rect l="l" t="t" r="r" b="b"/>
              <a:pathLst>
                <a:path w="1292783" h="1354667">
                  <a:moveTo>
                    <a:pt x="0" y="0"/>
                  </a:moveTo>
                  <a:lnTo>
                    <a:pt x="1292783" y="0"/>
                  </a:lnTo>
                  <a:lnTo>
                    <a:pt x="1292783" y="1354667"/>
                  </a:lnTo>
                  <a:lnTo>
                    <a:pt x="0" y="1354667"/>
                  </a:lnTo>
                  <a:close/>
                </a:path>
              </a:pathLst>
            </a:custGeom>
            <a:solidFill>
              <a:srgbClr val="53DCAD"/>
            </a:solidFill>
          </p:spPr>
          <p:txBody>
            <a:bodyPr/>
            <a:lstStyle/>
            <a:p>
              <a:endParaRPr lang="en-US"/>
            </a:p>
          </p:txBody>
        </p:sp>
        <p:sp>
          <p:nvSpPr>
            <p:cNvPr id="9" name="TextBox 9"/>
            <p:cNvSpPr txBox="1"/>
            <p:nvPr/>
          </p:nvSpPr>
          <p:spPr>
            <a:xfrm>
              <a:off x="0" y="-38100"/>
              <a:ext cx="1292784" cy="1392767"/>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13369938" y="5133009"/>
            <a:ext cx="4918062" cy="5144466"/>
            <a:chOff x="0" y="0"/>
            <a:chExt cx="6557416" cy="6859287"/>
          </a:xfrm>
        </p:grpSpPr>
        <p:pic>
          <p:nvPicPr>
            <p:cNvPr id="11" name="Picture 11"/>
            <p:cNvPicPr>
              <a:picLocks noChangeAspect="1"/>
            </p:cNvPicPr>
            <p:nvPr/>
          </p:nvPicPr>
          <p:blipFill>
            <a:blip r:embed="rId3"/>
            <a:srcRect t="15153" b="15153"/>
            <a:stretch>
              <a:fillRect/>
            </a:stretch>
          </p:blipFill>
          <p:spPr>
            <a:xfrm>
              <a:off x="0" y="0"/>
              <a:ext cx="6557416" cy="6859287"/>
            </a:xfrm>
            <a:prstGeom prst="rect">
              <a:avLst/>
            </a:prstGeom>
          </p:spPr>
        </p:pic>
      </p:grpSp>
      <p:sp>
        <p:nvSpPr>
          <p:cNvPr id="14" name="TextBox 14"/>
          <p:cNvSpPr txBox="1"/>
          <p:nvPr/>
        </p:nvSpPr>
        <p:spPr>
          <a:xfrm>
            <a:off x="1028700" y="4554538"/>
            <a:ext cx="6404521" cy="1339849"/>
          </a:xfrm>
          <a:prstGeom prst="rect">
            <a:avLst/>
          </a:prstGeom>
        </p:spPr>
        <p:txBody>
          <a:bodyPr lIns="0" tIns="0" rIns="0" bIns="0" rtlCol="0" anchor="t">
            <a:spAutoFit/>
          </a:bodyPr>
          <a:lstStyle/>
          <a:p>
            <a:pPr algn="r">
              <a:lnSpc>
                <a:spcPts val="9999"/>
              </a:lnSpc>
            </a:pPr>
            <a:r>
              <a:rPr lang="en-US" sz="9999" dirty="0">
                <a:solidFill>
                  <a:srgbClr val="286588"/>
                </a:solidFill>
                <a:latin typeface="Tomorrow"/>
              </a:rPr>
              <a:t>PROJECTS</a:t>
            </a:r>
          </a:p>
        </p:txBody>
      </p:sp>
      <p:sp>
        <p:nvSpPr>
          <p:cNvPr id="15" name="TextBox 15"/>
          <p:cNvSpPr txBox="1"/>
          <p:nvPr/>
        </p:nvSpPr>
        <p:spPr>
          <a:xfrm>
            <a:off x="15102085" y="2271229"/>
            <a:ext cx="3195436" cy="600075"/>
          </a:xfrm>
          <a:prstGeom prst="rect">
            <a:avLst/>
          </a:prstGeom>
        </p:spPr>
        <p:txBody>
          <a:bodyPr lIns="0" tIns="0" rIns="0" bIns="0" rtlCol="0" anchor="t">
            <a:spAutoFit/>
          </a:bodyPr>
          <a:lstStyle/>
          <a:p>
            <a:pPr>
              <a:lnSpc>
                <a:spcPts val="4799"/>
              </a:lnSpc>
            </a:pPr>
            <a:r>
              <a:rPr lang="en-US" sz="3999" spc="-199" dirty="0">
                <a:solidFill>
                  <a:srgbClr val="286588"/>
                </a:solidFill>
                <a:latin typeface="Proxima Nova Bold"/>
              </a:rPr>
              <a:t>Project</a:t>
            </a:r>
          </a:p>
        </p:txBody>
      </p:sp>
      <p:sp>
        <p:nvSpPr>
          <p:cNvPr id="16" name="TextBox 16"/>
          <p:cNvSpPr txBox="1"/>
          <p:nvPr/>
        </p:nvSpPr>
        <p:spPr>
          <a:xfrm>
            <a:off x="10151756" y="7413293"/>
            <a:ext cx="3195436" cy="600075"/>
          </a:xfrm>
          <a:prstGeom prst="rect">
            <a:avLst/>
          </a:prstGeom>
        </p:spPr>
        <p:txBody>
          <a:bodyPr lIns="0" tIns="0" rIns="0" bIns="0" rtlCol="0" anchor="t">
            <a:spAutoFit/>
          </a:bodyPr>
          <a:lstStyle/>
          <a:p>
            <a:pPr>
              <a:lnSpc>
                <a:spcPts val="4799"/>
              </a:lnSpc>
            </a:pPr>
            <a:r>
              <a:rPr lang="en-US" sz="3999" spc="-199" dirty="0">
                <a:solidFill>
                  <a:srgbClr val="286588"/>
                </a:solidFill>
                <a:latin typeface="Proxima Nova Bold"/>
              </a:rPr>
              <a:t>Project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BB52D9-BA57-4CC3-E023-DE219DAE7874}"/>
              </a:ext>
            </a:extLst>
          </p:cNvPr>
          <p:cNvPicPr>
            <a:picLocks noChangeAspect="1"/>
          </p:cNvPicPr>
          <p:nvPr/>
        </p:nvPicPr>
        <p:blipFill>
          <a:blip r:embed="rId2"/>
          <a:stretch>
            <a:fillRect/>
          </a:stretch>
        </p:blipFill>
        <p:spPr>
          <a:xfrm>
            <a:off x="4038600" y="814885"/>
            <a:ext cx="9978707" cy="8657230"/>
          </a:xfrm>
          <a:prstGeom prst="rect">
            <a:avLst/>
          </a:prstGeom>
        </p:spPr>
      </p:pic>
    </p:spTree>
    <p:extLst>
      <p:ext uri="{BB962C8B-B14F-4D97-AF65-F5344CB8AC3E}">
        <p14:creationId xmlns:p14="http://schemas.microsoft.com/office/powerpoint/2010/main" val="22967077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sp>
        <p:nvSpPr>
          <p:cNvPr id="2" name="Freeform 2"/>
          <p:cNvSpPr/>
          <p:nvPr/>
        </p:nvSpPr>
        <p:spPr>
          <a:xfrm>
            <a:off x="-4626113" y="-5607194"/>
            <a:ext cx="28785808" cy="12389553"/>
          </a:xfrm>
          <a:custGeom>
            <a:avLst/>
            <a:gdLst/>
            <a:ahLst/>
            <a:cxnLst/>
            <a:rect l="l" t="t" r="r" b="b"/>
            <a:pathLst>
              <a:path w="28785808" h="12389553">
                <a:moveTo>
                  <a:pt x="0" y="0"/>
                </a:moveTo>
                <a:lnTo>
                  <a:pt x="28785808" y="0"/>
                </a:lnTo>
                <a:lnTo>
                  <a:pt x="28785808" y="12389552"/>
                </a:lnTo>
                <a:lnTo>
                  <a:pt x="0" y="12389552"/>
                </a:lnTo>
                <a:lnTo>
                  <a:pt x="0" y="0"/>
                </a:lnTo>
                <a:close/>
              </a:path>
            </a:pathLst>
          </a:custGeom>
          <a:blipFill>
            <a:blip r:embed="rId2"/>
            <a:stretch>
              <a:fillRect b="-30690"/>
            </a:stretch>
          </a:blipFill>
        </p:spPr>
        <p:txBody>
          <a:bodyPr/>
          <a:lstStyle/>
          <a:p>
            <a:endParaRPr lang="en-US"/>
          </a:p>
        </p:txBody>
      </p:sp>
      <p:sp>
        <p:nvSpPr>
          <p:cNvPr id="3" name="TextBox 3"/>
          <p:cNvSpPr txBox="1"/>
          <p:nvPr/>
        </p:nvSpPr>
        <p:spPr>
          <a:xfrm>
            <a:off x="2087649" y="7581910"/>
            <a:ext cx="14112701" cy="2201496"/>
          </a:xfrm>
          <a:prstGeom prst="rect">
            <a:avLst/>
          </a:prstGeom>
        </p:spPr>
        <p:txBody>
          <a:bodyPr lIns="0" tIns="0" rIns="0" bIns="0" rtlCol="0" anchor="t">
            <a:spAutoFit/>
          </a:bodyPr>
          <a:lstStyle/>
          <a:p>
            <a:pPr algn="ctr">
              <a:lnSpc>
                <a:spcPts val="16548"/>
              </a:lnSpc>
            </a:pPr>
            <a:r>
              <a:rPr lang="en-US" sz="16548">
                <a:solidFill>
                  <a:srgbClr val="286588"/>
                </a:solidFill>
                <a:latin typeface="Tomorrow"/>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3428" cy="10287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3">
            <a:extLst>
              <a:ext uri="{FF2B5EF4-FFF2-40B4-BE49-F238E27FC236}">
                <a16:creationId xmlns:a16="http://schemas.microsoft.com/office/drawing/2014/main" id="{2C453389-DA1C-37C7-EE70-8A04E2F9C506}"/>
              </a:ext>
            </a:extLst>
          </p:cNvPr>
          <p:cNvSpPr txBox="1"/>
          <p:nvPr/>
        </p:nvSpPr>
        <p:spPr>
          <a:xfrm>
            <a:off x="960120" y="488053"/>
            <a:ext cx="6552903" cy="2935262"/>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8800" b="1" i="0" dirty="0">
                <a:effectLst/>
                <a:latin typeface="Söhne"/>
              </a:rPr>
              <a:t>Introduction to Cloud</a:t>
            </a:r>
            <a:endParaRPr lang="en-US" sz="8100" dirty="0">
              <a:latin typeface="+mj-lt"/>
              <a:ea typeface="+mj-ea"/>
              <a:cs typeface="+mj-cs"/>
            </a:endParaRPr>
          </a:p>
        </p:txBody>
      </p:sp>
      <p:sp>
        <p:nvSpPr>
          <p:cNvPr id="103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120" y="3880491"/>
            <a:ext cx="5212080" cy="27432"/>
          </a:xfrm>
          <a:custGeom>
            <a:avLst/>
            <a:gdLst>
              <a:gd name="connsiteX0" fmla="*/ 0 w 5212080"/>
              <a:gd name="connsiteY0" fmla="*/ 0 h 27432"/>
              <a:gd name="connsiteX1" fmla="*/ 599389 w 5212080"/>
              <a:gd name="connsiteY1" fmla="*/ 0 h 27432"/>
              <a:gd name="connsiteX2" fmla="*/ 1198778 w 5212080"/>
              <a:gd name="connsiteY2" fmla="*/ 0 h 27432"/>
              <a:gd name="connsiteX3" fmla="*/ 1954530 w 5212080"/>
              <a:gd name="connsiteY3" fmla="*/ 0 h 27432"/>
              <a:gd name="connsiteX4" fmla="*/ 2501798 w 5212080"/>
              <a:gd name="connsiteY4" fmla="*/ 0 h 27432"/>
              <a:gd name="connsiteX5" fmla="*/ 3049067 w 5212080"/>
              <a:gd name="connsiteY5" fmla="*/ 0 h 27432"/>
              <a:gd name="connsiteX6" fmla="*/ 3700577 w 5212080"/>
              <a:gd name="connsiteY6" fmla="*/ 0 h 27432"/>
              <a:gd name="connsiteX7" fmla="*/ 4247845 w 5212080"/>
              <a:gd name="connsiteY7" fmla="*/ 0 h 27432"/>
              <a:gd name="connsiteX8" fmla="*/ 5212080 w 5212080"/>
              <a:gd name="connsiteY8" fmla="*/ 0 h 27432"/>
              <a:gd name="connsiteX9" fmla="*/ 5212080 w 5212080"/>
              <a:gd name="connsiteY9" fmla="*/ 27432 h 27432"/>
              <a:gd name="connsiteX10" fmla="*/ 4664812 w 5212080"/>
              <a:gd name="connsiteY10" fmla="*/ 27432 h 27432"/>
              <a:gd name="connsiteX11" fmla="*/ 4117543 w 5212080"/>
              <a:gd name="connsiteY11" fmla="*/ 27432 h 27432"/>
              <a:gd name="connsiteX12" fmla="*/ 3466033 w 5212080"/>
              <a:gd name="connsiteY12" fmla="*/ 27432 h 27432"/>
              <a:gd name="connsiteX13" fmla="*/ 2918765 w 5212080"/>
              <a:gd name="connsiteY13" fmla="*/ 27432 h 27432"/>
              <a:gd name="connsiteX14" fmla="*/ 2423617 w 5212080"/>
              <a:gd name="connsiteY14" fmla="*/ 27432 h 27432"/>
              <a:gd name="connsiteX15" fmla="*/ 1772107 w 5212080"/>
              <a:gd name="connsiteY15" fmla="*/ 27432 h 27432"/>
              <a:gd name="connsiteX16" fmla="*/ 1120597 w 5212080"/>
              <a:gd name="connsiteY16" fmla="*/ 27432 h 27432"/>
              <a:gd name="connsiteX17" fmla="*/ 0 w 5212080"/>
              <a:gd name="connsiteY17" fmla="*/ 27432 h 27432"/>
              <a:gd name="connsiteX18" fmla="*/ 0 w 5212080"/>
              <a:gd name="connsiteY18" fmla="*/ 0 h 27432"/>
              <a:gd name="connsiteX0" fmla="*/ 0 w 5212080"/>
              <a:gd name="connsiteY0" fmla="*/ 0 h 27432"/>
              <a:gd name="connsiteX1" fmla="*/ 547268 w 5212080"/>
              <a:gd name="connsiteY1" fmla="*/ 0 h 27432"/>
              <a:gd name="connsiteX2" fmla="*/ 1303020 w 5212080"/>
              <a:gd name="connsiteY2" fmla="*/ 0 h 27432"/>
              <a:gd name="connsiteX3" fmla="*/ 1798168 w 5212080"/>
              <a:gd name="connsiteY3" fmla="*/ 0 h 27432"/>
              <a:gd name="connsiteX4" fmla="*/ 2293315 w 5212080"/>
              <a:gd name="connsiteY4" fmla="*/ 0 h 27432"/>
              <a:gd name="connsiteX5" fmla="*/ 2944825 w 5212080"/>
              <a:gd name="connsiteY5" fmla="*/ 0 h 27432"/>
              <a:gd name="connsiteX6" fmla="*/ 3544214 w 5212080"/>
              <a:gd name="connsiteY6" fmla="*/ 0 h 27432"/>
              <a:gd name="connsiteX7" fmla="*/ 4247845 w 5212080"/>
              <a:gd name="connsiteY7" fmla="*/ 0 h 27432"/>
              <a:gd name="connsiteX8" fmla="*/ 5212080 w 5212080"/>
              <a:gd name="connsiteY8" fmla="*/ 0 h 27432"/>
              <a:gd name="connsiteX9" fmla="*/ 5212080 w 5212080"/>
              <a:gd name="connsiteY9" fmla="*/ 27432 h 27432"/>
              <a:gd name="connsiteX10" fmla="*/ 4456328 w 5212080"/>
              <a:gd name="connsiteY10" fmla="*/ 27432 h 27432"/>
              <a:gd name="connsiteX11" fmla="*/ 3856939 w 5212080"/>
              <a:gd name="connsiteY11" fmla="*/ 27432 h 27432"/>
              <a:gd name="connsiteX12" fmla="*/ 3257550 w 5212080"/>
              <a:gd name="connsiteY12" fmla="*/ 27432 h 27432"/>
              <a:gd name="connsiteX13" fmla="*/ 2710282 w 5212080"/>
              <a:gd name="connsiteY13" fmla="*/ 27432 h 27432"/>
              <a:gd name="connsiteX14" fmla="*/ 2110892 w 5212080"/>
              <a:gd name="connsiteY14" fmla="*/ 27432 h 27432"/>
              <a:gd name="connsiteX15" fmla="*/ 1615745 w 5212080"/>
              <a:gd name="connsiteY15" fmla="*/ 27432 h 27432"/>
              <a:gd name="connsiteX16" fmla="*/ 1016356 w 5212080"/>
              <a:gd name="connsiteY16" fmla="*/ 27432 h 27432"/>
              <a:gd name="connsiteX17" fmla="*/ 0 w 5212080"/>
              <a:gd name="connsiteY17" fmla="*/ 27432 h 27432"/>
              <a:gd name="connsiteX18" fmla="*/ 0 w 5212080"/>
              <a:gd name="connsiteY18"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12080" h="27432" fill="none" extrusionOk="0">
                <a:moveTo>
                  <a:pt x="0" y="0"/>
                </a:moveTo>
                <a:cubicBezTo>
                  <a:pt x="96474" y="-27007"/>
                  <a:pt x="292400" y="26529"/>
                  <a:pt x="599389" y="0"/>
                </a:cubicBezTo>
                <a:cubicBezTo>
                  <a:pt x="892517" y="-381"/>
                  <a:pt x="919817" y="-23813"/>
                  <a:pt x="1198778" y="0"/>
                </a:cubicBezTo>
                <a:cubicBezTo>
                  <a:pt x="1501801" y="44010"/>
                  <a:pt x="1733115" y="-18100"/>
                  <a:pt x="1954530" y="0"/>
                </a:cubicBezTo>
                <a:cubicBezTo>
                  <a:pt x="2150845" y="11235"/>
                  <a:pt x="2239613" y="-6014"/>
                  <a:pt x="2501798" y="0"/>
                </a:cubicBezTo>
                <a:cubicBezTo>
                  <a:pt x="2758063" y="19983"/>
                  <a:pt x="2850561" y="14043"/>
                  <a:pt x="3049067" y="0"/>
                </a:cubicBezTo>
                <a:cubicBezTo>
                  <a:pt x="3207556" y="-14393"/>
                  <a:pt x="3477530" y="-19753"/>
                  <a:pt x="3700577" y="0"/>
                </a:cubicBezTo>
                <a:cubicBezTo>
                  <a:pt x="3929215" y="7084"/>
                  <a:pt x="4069702" y="-22784"/>
                  <a:pt x="4247845" y="0"/>
                </a:cubicBezTo>
                <a:cubicBezTo>
                  <a:pt x="4443198" y="41703"/>
                  <a:pt x="4663267" y="-1065"/>
                  <a:pt x="5212080" y="0"/>
                </a:cubicBezTo>
                <a:cubicBezTo>
                  <a:pt x="5212814" y="8195"/>
                  <a:pt x="5212075" y="20831"/>
                  <a:pt x="5212080" y="27432"/>
                </a:cubicBezTo>
                <a:cubicBezTo>
                  <a:pt x="4999632" y="35182"/>
                  <a:pt x="4933665" y="30939"/>
                  <a:pt x="4664812" y="27432"/>
                </a:cubicBezTo>
                <a:cubicBezTo>
                  <a:pt x="4396025" y="21575"/>
                  <a:pt x="4377951" y="39956"/>
                  <a:pt x="4117543" y="27432"/>
                </a:cubicBezTo>
                <a:cubicBezTo>
                  <a:pt x="3861056" y="-6090"/>
                  <a:pt x="3784297" y="37016"/>
                  <a:pt x="3466033" y="27432"/>
                </a:cubicBezTo>
                <a:cubicBezTo>
                  <a:pt x="3158876" y="21999"/>
                  <a:pt x="3143400" y="53247"/>
                  <a:pt x="2918765" y="27432"/>
                </a:cubicBezTo>
                <a:cubicBezTo>
                  <a:pt x="2689439" y="-16416"/>
                  <a:pt x="2531374" y="16832"/>
                  <a:pt x="2423617" y="27432"/>
                </a:cubicBezTo>
                <a:cubicBezTo>
                  <a:pt x="2303792" y="-11864"/>
                  <a:pt x="2078859" y="41493"/>
                  <a:pt x="1772107" y="27432"/>
                </a:cubicBezTo>
                <a:cubicBezTo>
                  <a:pt x="1531795" y="-4315"/>
                  <a:pt x="1305394" y="21270"/>
                  <a:pt x="1120597" y="27432"/>
                </a:cubicBezTo>
                <a:cubicBezTo>
                  <a:pt x="908196" y="-10128"/>
                  <a:pt x="346466" y="12797"/>
                  <a:pt x="0" y="27432"/>
                </a:cubicBezTo>
                <a:cubicBezTo>
                  <a:pt x="-1863" y="23160"/>
                  <a:pt x="-1394" y="9117"/>
                  <a:pt x="0" y="0"/>
                </a:cubicBezTo>
                <a:close/>
              </a:path>
              <a:path w="5212080" h="27432" stroke="0" extrusionOk="0">
                <a:moveTo>
                  <a:pt x="0" y="0"/>
                </a:moveTo>
                <a:cubicBezTo>
                  <a:pt x="229720" y="17728"/>
                  <a:pt x="357156" y="16601"/>
                  <a:pt x="547268" y="0"/>
                </a:cubicBezTo>
                <a:cubicBezTo>
                  <a:pt x="720661" y="-22161"/>
                  <a:pt x="937335" y="-38607"/>
                  <a:pt x="1303020" y="0"/>
                </a:cubicBezTo>
                <a:cubicBezTo>
                  <a:pt x="1666909" y="29361"/>
                  <a:pt x="1613761" y="13702"/>
                  <a:pt x="1798168" y="0"/>
                </a:cubicBezTo>
                <a:cubicBezTo>
                  <a:pt x="1974664" y="-10556"/>
                  <a:pt x="2075524" y="-6507"/>
                  <a:pt x="2293315" y="0"/>
                </a:cubicBezTo>
                <a:cubicBezTo>
                  <a:pt x="2524269" y="1327"/>
                  <a:pt x="2752851" y="-6500"/>
                  <a:pt x="2944825" y="0"/>
                </a:cubicBezTo>
                <a:cubicBezTo>
                  <a:pt x="3150173" y="44448"/>
                  <a:pt x="3302355" y="36314"/>
                  <a:pt x="3544214" y="0"/>
                </a:cubicBezTo>
                <a:cubicBezTo>
                  <a:pt x="3766434" y="-15289"/>
                  <a:pt x="4038482" y="22269"/>
                  <a:pt x="4247845" y="0"/>
                </a:cubicBezTo>
                <a:cubicBezTo>
                  <a:pt x="4412536" y="-568"/>
                  <a:pt x="4774768" y="95275"/>
                  <a:pt x="5212080" y="0"/>
                </a:cubicBezTo>
                <a:cubicBezTo>
                  <a:pt x="5212934" y="6861"/>
                  <a:pt x="5210625" y="20290"/>
                  <a:pt x="5212080" y="27432"/>
                </a:cubicBezTo>
                <a:cubicBezTo>
                  <a:pt x="4889320" y="61929"/>
                  <a:pt x="4629135" y="58125"/>
                  <a:pt x="4456328" y="27432"/>
                </a:cubicBezTo>
                <a:cubicBezTo>
                  <a:pt x="4296817" y="-12820"/>
                  <a:pt x="4029504" y="38852"/>
                  <a:pt x="3856939" y="27432"/>
                </a:cubicBezTo>
                <a:cubicBezTo>
                  <a:pt x="3652830" y="2368"/>
                  <a:pt x="3514725" y="-5800"/>
                  <a:pt x="3257550" y="27432"/>
                </a:cubicBezTo>
                <a:cubicBezTo>
                  <a:pt x="3009808" y="40464"/>
                  <a:pt x="2851605" y="32802"/>
                  <a:pt x="2710282" y="27432"/>
                </a:cubicBezTo>
                <a:cubicBezTo>
                  <a:pt x="2550285" y="-2690"/>
                  <a:pt x="2362912" y="50136"/>
                  <a:pt x="2110892" y="27432"/>
                </a:cubicBezTo>
                <a:cubicBezTo>
                  <a:pt x="1871487" y="5556"/>
                  <a:pt x="1825567" y="48260"/>
                  <a:pt x="1615745" y="27432"/>
                </a:cubicBezTo>
                <a:cubicBezTo>
                  <a:pt x="1404625" y="25056"/>
                  <a:pt x="1224002" y="56693"/>
                  <a:pt x="1016356" y="27432"/>
                </a:cubicBezTo>
                <a:cubicBezTo>
                  <a:pt x="840146" y="-29891"/>
                  <a:pt x="354393" y="34807"/>
                  <a:pt x="0" y="27432"/>
                </a:cubicBezTo>
                <a:cubicBezTo>
                  <a:pt x="-950" y="19940"/>
                  <a:pt x="-1338" y="5279"/>
                  <a:pt x="0" y="0"/>
                </a:cubicBezTo>
                <a:close/>
              </a:path>
              <a:path w="5212080" h="27432" fill="none" stroke="0" extrusionOk="0">
                <a:moveTo>
                  <a:pt x="0" y="0"/>
                </a:moveTo>
                <a:cubicBezTo>
                  <a:pt x="153327" y="-47686"/>
                  <a:pt x="305404" y="11447"/>
                  <a:pt x="599389" y="0"/>
                </a:cubicBezTo>
                <a:cubicBezTo>
                  <a:pt x="895186" y="-9887"/>
                  <a:pt x="915628" y="-24497"/>
                  <a:pt x="1198778" y="0"/>
                </a:cubicBezTo>
                <a:cubicBezTo>
                  <a:pt x="1479436" y="16436"/>
                  <a:pt x="1739997" y="23836"/>
                  <a:pt x="1954530" y="0"/>
                </a:cubicBezTo>
                <a:cubicBezTo>
                  <a:pt x="2148745" y="39892"/>
                  <a:pt x="2229461" y="-15416"/>
                  <a:pt x="2501798" y="0"/>
                </a:cubicBezTo>
                <a:cubicBezTo>
                  <a:pt x="2752471" y="19418"/>
                  <a:pt x="2830752" y="26869"/>
                  <a:pt x="3049067" y="0"/>
                </a:cubicBezTo>
                <a:cubicBezTo>
                  <a:pt x="3279293" y="-14744"/>
                  <a:pt x="3462053" y="-18627"/>
                  <a:pt x="3700577" y="0"/>
                </a:cubicBezTo>
                <a:cubicBezTo>
                  <a:pt x="3915072" y="30719"/>
                  <a:pt x="4036026" y="-5275"/>
                  <a:pt x="4247845" y="0"/>
                </a:cubicBezTo>
                <a:cubicBezTo>
                  <a:pt x="4502648" y="48766"/>
                  <a:pt x="4790306" y="-4755"/>
                  <a:pt x="5212080" y="0"/>
                </a:cubicBezTo>
                <a:cubicBezTo>
                  <a:pt x="5213105" y="8856"/>
                  <a:pt x="5210361" y="21150"/>
                  <a:pt x="5212080" y="27432"/>
                </a:cubicBezTo>
                <a:cubicBezTo>
                  <a:pt x="4996137" y="35599"/>
                  <a:pt x="4928148" y="45023"/>
                  <a:pt x="4664812" y="27432"/>
                </a:cubicBezTo>
                <a:cubicBezTo>
                  <a:pt x="4397951" y="14322"/>
                  <a:pt x="4373546" y="48128"/>
                  <a:pt x="4117543" y="27432"/>
                </a:cubicBezTo>
                <a:cubicBezTo>
                  <a:pt x="3857009" y="-2743"/>
                  <a:pt x="3755441" y="23918"/>
                  <a:pt x="3466033" y="27432"/>
                </a:cubicBezTo>
                <a:cubicBezTo>
                  <a:pt x="3161482" y="21872"/>
                  <a:pt x="3134629" y="50980"/>
                  <a:pt x="2918765" y="27432"/>
                </a:cubicBezTo>
                <a:cubicBezTo>
                  <a:pt x="2696535" y="-3872"/>
                  <a:pt x="2538830" y="-4112"/>
                  <a:pt x="2423617" y="27432"/>
                </a:cubicBezTo>
                <a:cubicBezTo>
                  <a:pt x="2293007" y="50120"/>
                  <a:pt x="2078028" y="8275"/>
                  <a:pt x="1772107" y="27432"/>
                </a:cubicBezTo>
                <a:cubicBezTo>
                  <a:pt x="1526682" y="45050"/>
                  <a:pt x="1323857" y="16313"/>
                  <a:pt x="1120597" y="27432"/>
                </a:cubicBezTo>
                <a:cubicBezTo>
                  <a:pt x="936514" y="147399"/>
                  <a:pt x="504592" y="-48589"/>
                  <a:pt x="0" y="27432"/>
                </a:cubicBezTo>
                <a:cubicBezTo>
                  <a:pt x="-1240" y="20554"/>
                  <a:pt x="-2351" y="807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custGeom>
                    <a:avLst/>
                    <a:gdLst>
                      <a:gd name="connsiteX0" fmla="*/ 0 w 5212080"/>
                      <a:gd name="connsiteY0" fmla="*/ 0 h 27432"/>
                      <a:gd name="connsiteX1" fmla="*/ 599389 w 5212080"/>
                      <a:gd name="connsiteY1" fmla="*/ 0 h 27432"/>
                      <a:gd name="connsiteX2" fmla="*/ 1198778 w 5212080"/>
                      <a:gd name="connsiteY2" fmla="*/ 0 h 27432"/>
                      <a:gd name="connsiteX3" fmla="*/ 1954530 w 5212080"/>
                      <a:gd name="connsiteY3" fmla="*/ 0 h 27432"/>
                      <a:gd name="connsiteX4" fmla="*/ 2501798 w 5212080"/>
                      <a:gd name="connsiteY4" fmla="*/ 0 h 27432"/>
                      <a:gd name="connsiteX5" fmla="*/ 3049067 w 5212080"/>
                      <a:gd name="connsiteY5" fmla="*/ 0 h 27432"/>
                      <a:gd name="connsiteX6" fmla="*/ 3700577 w 5212080"/>
                      <a:gd name="connsiteY6" fmla="*/ 0 h 27432"/>
                      <a:gd name="connsiteX7" fmla="*/ 4247845 w 5212080"/>
                      <a:gd name="connsiteY7" fmla="*/ 0 h 27432"/>
                      <a:gd name="connsiteX8" fmla="*/ 5212080 w 5212080"/>
                      <a:gd name="connsiteY8" fmla="*/ 0 h 27432"/>
                      <a:gd name="connsiteX9" fmla="*/ 5212080 w 5212080"/>
                      <a:gd name="connsiteY9" fmla="*/ 27432 h 27432"/>
                      <a:gd name="connsiteX10" fmla="*/ 4664812 w 5212080"/>
                      <a:gd name="connsiteY10" fmla="*/ 27432 h 27432"/>
                      <a:gd name="connsiteX11" fmla="*/ 4117543 w 5212080"/>
                      <a:gd name="connsiteY11" fmla="*/ 27432 h 27432"/>
                      <a:gd name="connsiteX12" fmla="*/ 3466033 w 5212080"/>
                      <a:gd name="connsiteY12" fmla="*/ 27432 h 27432"/>
                      <a:gd name="connsiteX13" fmla="*/ 2918765 w 5212080"/>
                      <a:gd name="connsiteY13" fmla="*/ 27432 h 27432"/>
                      <a:gd name="connsiteX14" fmla="*/ 2423617 w 5212080"/>
                      <a:gd name="connsiteY14" fmla="*/ 27432 h 27432"/>
                      <a:gd name="connsiteX15" fmla="*/ 1772107 w 5212080"/>
                      <a:gd name="connsiteY15" fmla="*/ 27432 h 27432"/>
                      <a:gd name="connsiteX16" fmla="*/ 1120597 w 5212080"/>
                      <a:gd name="connsiteY16" fmla="*/ 27432 h 27432"/>
                      <a:gd name="connsiteX17" fmla="*/ 0 w 5212080"/>
                      <a:gd name="connsiteY17" fmla="*/ 27432 h 27432"/>
                      <a:gd name="connsiteX18" fmla="*/ 0 w 5212080"/>
                      <a:gd name="connsiteY18"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212080" h="27432" fill="none" extrusionOk="0">
                        <a:moveTo>
                          <a:pt x="0" y="0"/>
                        </a:moveTo>
                        <a:cubicBezTo>
                          <a:pt x="128838" y="-11329"/>
                          <a:pt x="306779" y="5198"/>
                          <a:pt x="599389" y="0"/>
                        </a:cubicBezTo>
                        <a:cubicBezTo>
                          <a:pt x="891999" y="-5198"/>
                          <a:pt x="916635" y="-24425"/>
                          <a:pt x="1198778" y="0"/>
                        </a:cubicBezTo>
                        <a:cubicBezTo>
                          <a:pt x="1480921" y="24425"/>
                          <a:pt x="1761605" y="-17440"/>
                          <a:pt x="1954530" y="0"/>
                        </a:cubicBezTo>
                        <a:cubicBezTo>
                          <a:pt x="2147455" y="17440"/>
                          <a:pt x="2239112" y="-16223"/>
                          <a:pt x="2501798" y="0"/>
                        </a:cubicBezTo>
                        <a:cubicBezTo>
                          <a:pt x="2764484" y="16223"/>
                          <a:pt x="2838074" y="12987"/>
                          <a:pt x="3049067" y="0"/>
                        </a:cubicBezTo>
                        <a:cubicBezTo>
                          <a:pt x="3260060" y="-12987"/>
                          <a:pt x="3470388" y="-15138"/>
                          <a:pt x="3700577" y="0"/>
                        </a:cubicBezTo>
                        <a:cubicBezTo>
                          <a:pt x="3930766" y="15138"/>
                          <a:pt x="4052672" y="-14938"/>
                          <a:pt x="4247845" y="0"/>
                        </a:cubicBezTo>
                        <a:cubicBezTo>
                          <a:pt x="4443018" y="14938"/>
                          <a:pt x="4730158" y="-1623"/>
                          <a:pt x="5212080" y="0"/>
                        </a:cubicBezTo>
                        <a:cubicBezTo>
                          <a:pt x="5212790" y="9050"/>
                          <a:pt x="5211442" y="21151"/>
                          <a:pt x="5212080" y="27432"/>
                        </a:cubicBezTo>
                        <a:cubicBezTo>
                          <a:pt x="4991075" y="27722"/>
                          <a:pt x="4932008" y="37429"/>
                          <a:pt x="4664812" y="27432"/>
                        </a:cubicBezTo>
                        <a:cubicBezTo>
                          <a:pt x="4397616" y="17435"/>
                          <a:pt x="4374940" y="47585"/>
                          <a:pt x="4117543" y="27432"/>
                        </a:cubicBezTo>
                        <a:cubicBezTo>
                          <a:pt x="3860146" y="7279"/>
                          <a:pt x="3773367" y="36569"/>
                          <a:pt x="3466033" y="27432"/>
                        </a:cubicBezTo>
                        <a:cubicBezTo>
                          <a:pt x="3158699" y="18296"/>
                          <a:pt x="3137854" y="54523"/>
                          <a:pt x="2918765" y="27432"/>
                        </a:cubicBezTo>
                        <a:cubicBezTo>
                          <a:pt x="2699676" y="341"/>
                          <a:pt x="2536311" y="13149"/>
                          <a:pt x="2423617" y="27432"/>
                        </a:cubicBezTo>
                        <a:cubicBezTo>
                          <a:pt x="2310923" y="41715"/>
                          <a:pt x="2021228" y="23141"/>
                          <a:pt x="1772107" y="27432"/>
                        </a:cubicBezTo>
                        <a:cubicBezTo>
                          <a:pt x="1522986" y="31724"/>
                          <a:pt x="1317107" y="20364"/>
                          <a:pt x="1120597" y="27432"/>
                        </a:cubicBezTo>
                        <a:cubicBezTo>
                          <a:pt x="924087" y="34501"/>
                          <a:pt x="454536" y="8495"/>
                          <a:pt x="0" y="27432"/>
                        </a:cubicBezTo>
                        <a:cubicBezTo>
                          <a:pt x="-1228" y="21145"/>
                          <a:pt x="-815" y="8816"/>
                          <a:pt x="0" y="0"/>
                        </a:cubicBezTo>
                        <a:close/>
                      </a:path>
                      <a:path w="5212080" h="27432" stroke="0" extrusionOk="0">
                        <a:moveTo>
                          <a:pt x="0" y="0"/>
                        </a:moveTo>
                        <a:cubicBezTo>
                          <a:pt x="233695" y="-764"/>
                          <a:pt x="364103" y="24957"/>
                          <a:pt x="547268" y="0"/>
                        </a:cubicBezTo>
                        <a:cubicBezTo>
                          <a:pt x="730433" y="-24957"/>
                          <a:pt x="937737" y="-21107"/>
                          <a:pt x="1303020" y="0"/>
                        </a:cubicBezTo>
                        <a:cubicBezTo>
                          <a:pt x="1668303" y="21107"/>
                          <a:pt x="1620404" y="13071"/>
                          <a:pt x="1798168" y="0"/>
                        </a:cubicBezTo>
                        <a:cubicBezTo>
                          <a:pt x="1975932" y="-13071"/>
                          <a:pt x="2090998" y="4232"/>
                          <a:pt x="2293315" y="0"/>
                        </a:cubicBezTo>
                        <a:cubicBezTo>
                          <a:pt x="2495632" y="-4232"/>
                          <a:pt x="2738710" y="-17332"/>
                          <a:pt x="2944825" y="0"/>
                        </a:cubicBezTo>
                        <a:cubicBezTo>
                          <a:pt x="3150940" y="17332"/>
                          <a:pt x="3308101" y="26665"/>
                          <a:pt x="3544214" y="0"/>
                        </a:cubicBezTo>
                        <a:cubicBezTo>
                          <a:pt x="3780327" y="-26665"/>
                          <a:pt x="4028425" y="-24303"/>
                          <a:pt x="4247845" y="0"/>
                        </a:cubicBezTo>
                        <a:cubicBezTo>
                          <a:pt x="4467265" y="24303"/>
                          <a:pt x="4779418" y="33057"/>
                          <a:pt x="5212080" y="0"/>
                        </a:cubicBezTo>
                        <a:cubicBezTo>
                          <a:pt x="5212137" y="6776"/>
                          <a:pt x="5210915" y="20935"/>
                          <a:pt x="5212080" y="27432"/>
                        </a:cubicBezTo>
                        <a:cubicBezTo>
                          <a:pt x="4921467" y="60248"/>
                          <a:pt x="4631077" y="62273"/>
                          <a:pt x="4456328" y="27432"/>
                        </a:cubicBezTo>
                        <a:cubicBezTo>
                          <a:pt x="4281579" y="-7409"/>
                          <a:pt x="4048724" y="47667"/>
                          <a:pt x="3856939" y="27432"/>
                        </a:cubicBezTo>
                        <a:cubicBezTo>
                          <a:pt x="3665154" y="7197"/>
                          <a:pt x="3498754" y="15866"/>
                          <a:pt x="3257550" y="27432"/>
                        </a:cubicBezTo>
                        <a:cubicBezTo>
                          <a:pt x="3016346" y="38998"/>
                          <a:pt x="2854089" y="39360"/>
                          <a:pt x="2710282" y="27432"/>
                        </a:cubicBezTo>
                        <a:cubicBezTo>
                          <a:pt x="2566475" y="15504"/>
                          <a:pt x="2336282" y="56792"/>
                          <a:pt x="2110892" y="27432"/>
                        </a:cubicBezTo>
                        <a:cubicBezTo>
                          <a:pt x="1885502" y="-1928"/>
                          <a:pt x="1825148" y="42061"/>
                          <a:pt x="1615745" y="27432"/>
                        </a:cubicBezTo>
                        <a:cubicBezTo>
                          <a:pt x="1406342" y="12803"/>
                          <a:pt x="1193655" y="44031"/>
                          <a:pt x="1016356" y="27432"/>
                        </a:cubicBezTo>
                        <a:cubicBezTo>
                          <a:pt x="839057" y="10833"/>
                          <a:pt x="292902" y="7819"/>
                          <a:pt x="0" y="27432"/>
                        </a:cubicBezTo>
                        <a:cubicBezTo>
                          <a:pt x="-234" y="21031"/>
                          <a:pt x="-921" y="6323"/>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4">
            <a:extLst>
              <a:ext uri="{FF2B5EF4-FFF2-40B4-BE49-F238E27FC236}">
                <a16:creationId xmlns:a16="http://schemas.microsoft.com/office/drawing/2014/main" id="{967474B3-FECF-7874-643D-4C10A8833114}"/>
              </a:ext>
            </a:extLst>
          </p:cNvPr>
          <p:cNvSpPr txBox="1"/>
          <p:nvPr/>
        </p:nvSpPr>
        <p:spPr>
          <a:xfrm>
            <a:off x="960120" y="4309348"/>
            <a:ext cx="6365383" cy="4981002"/>
          </a:xfrm>
          <a:prstGeom prst="rect">
            <a:avLst/>
          </a:prstGeom>
        </p:spPr>
        <p:txBody>
          <a:bodyPr vert="horz" lIns="91440" tIns="45720" rIns="91440" bIns="45720" rtlCol="0">
            <a:normAutofit/>
          </a:bodyPr>
          <a:lstStyle/>
          <a:p>
            <a:pPr>
              <a:lnSpc>
                <a:spcPct val="90000"/>
              </a:lnSpc>
              <a:spcAft>
                <a:spcPts val="600"/>
              </a:spcAft>
            </a:pPr>
            <a:r>
              <a:rPr lang="en-US" sz="3600" dirty="0"/>
              <a:t>Cloud computing is a computing model that uses computer technology and develops based on the Internet.</a:t>
            </a:r>
          </a:p>
          <a:p>
            <a:pPr>
              <a:lnSpc>
                <a:spcPct val="90000"/>
              </a:lnSpc>
              <a:spcAft>
                <a:spcPts val="600"/>
              </a:spcAft>
            </a:pPr>
            <a:endParaRPr lang="en-US" sz="3600" dirty="0"/>
          </a:p>
          <a:p>
            <a:pPr marL="457200" indent="-457200">
              <a:lnSpc>
                <a:spcPct val="90000"/>
              </a:lnSpc>
              <a:spcAft>
                <a:spcPts val="600"/>
              </a:spcAft>
              <a:buFont typeface="Wingdings 2" panose="05020102010507070707" pitchFamily="18" charset="2"/>
              <a:buChar char="R"/>
            </a:pPr>
            <a:r>
              <a:rPr lang="en-US" sz="3600" dirty="0"/>
              <a:t>Cost-effective</a:t>
            </a:r>
          </a:p>
          <a:p>
            <a:pPr marL="457200" indent="-457200">
              <a:lnSpc>
                <a:spcPct val="90000"/>
              </a:lnSpc>
              <a:spcAft>
                <a:spcPts val="600"/>
              </a:spcAft>
              <a:buFont typeface="Wingdings 2" panose="05020102010507070707" pitchFamily="18" charset="2"/>
              <a:buChar char="R"/>
            </a:pPr>
            <a:r>
              <a:rPr lang="en-US" sz="3600" dirty="0"/>
              <a:t>Scalable</a:t>
            </a:r>
          </a:p>
          <a:p>
            <a:pPr marL="457200" indent="-457200">
              <a:lnSpc>
                <a:spcPct val="90000"/>
              </a:lnSpc>
              <a:spcAft>
                <a:spcPts val="600"/>
              </a:spcAft>
              <a:buFont typeface="Wingdings 2" panose="05020102010507070707" pitchFamily="18" charset="2"/>
              <a:buChar char="R"/>
            </a:pPr>
            <a:r>
              <a:rPr lang="en-US" sz="3600" dirty="0"/>
              <a:t>Enhances flexibility.</a:t>
            </a:r>
          </a:p>
        </p:txBody>
      </p:sp>
      <p:pic>
        <p:nvPicPr>
          <p:cNvPr id="1026" name="Picture 2" descr="Điện toán đám mây là gì? Ưu, nhược điểm và những điều cần biết">
            <a:extLst>
              <a:ext uri="{FF2B5EF4-FFF2-40B4-BE49-F238E27FC236}">
                <a16:creationId xmlns:a16="http://schemas.microsoft.com/office/drawing/2014/main" id="{D814F14B-9BF2-8852-FB60-FD6443D1E9E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793" r="16481"/>
          <a:stretch/>
        </p:blipFill>
        <p:spPr bwMode="auto">
          <a:xfrm>
            <a:off x="7967553" y="10"/>
            <a:ext cx="10318162" cy="10286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Top 10 Cloud Security Companies">
            <a:extLst>
              <a:ext uri="{FF2B5EF4-FFF2-40B4-BE49-F238E27FC236}">
                <a16:creationId xmlns:a16="http://schemas.microsoft.com/office/drawing/2014/main" id="{EAF485EB-A252-0461-D2F1-B5EF10C478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49" y="0"/>
            <a:ext cx="10815851" cy="102870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3"/>
          <p:cNvGrpSpPr/>
          <p:nvPr/>
        </p:nvGrpSpPr>
        <p:grpSpPr>
          <a:xfrm>
            <a:off x="7322197" y="596900"/>
            <a:ext cx="10965803" cy="3086100"/>
            <a:chOff x="0" y="0"/>
            <a:chExt cx="2888113" cy="812800"/>
          </a:xfrm>
        </p:grpSpPr>
        <p:sp>
          <p:nvSpPr>
            <p:cNvPr id="4" name="Freeform 4"/>
            <p:cNvSpPr/>
            <p:nvPr/>
          </p:nvSpPr>
          <p:spPr>
            <a:xfrm>
              <a:off x="0" y="0"/>
              <a:ext cx="2888113" cy="812800"/>
            </a:xfrm>
            <a:custGeom>
              <a:avLst/>
              <a:gdLst/>
              <a:ahLst/>
              <a:cxnLst/>
              <a:rect l="l" t="t" r="r" b="b"/>
              <a:pathLst>
                <a:path w="2888113" h="812800">
                  <a:moveTo>
                    <a:pt x="0" y="0"/>
                  </a:moveTo>
                  <a:lnTo>
                    <a:pt x="2888113" y="0"/>
                  </a:lnTo>
                  <a:lnTo>
                    <a:pt x="2888113" y="812800"/>
                  </a:lnTo>
                  <a:lnTo>
                    <a:pt x="0" y="812800"/>
                  </a:lnTo>
                  <a:close/>
                </a:path>
              </a:pathLst>
            </a:custGeom>
            <a:solidFill>
              <a:srgbClr val="B8FFE1"/>
            </a:solidFill>
          </p:spPr>
          <p:txBody>
            <a:bodyPr/>
            <a:lstStyle/>
            <a:p>
              <a:endParaRPr lang="en-US"/>
            </a:p>
          </p:txBody>
        </p:sp>
        <p:sp>
          <p:nvSpPr>
            <p:cNvPr id="5" name="TextBox 5"/>
            <p:cNvSpPr txBox="1"/>
            <p:nvPr/>
          </p:nvSpPr>
          <p:spPr>
            <a:xfrm>
              <a:off x="0" y="-38100"/>
              <a:ext cx="2888113" cy="8509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7948968" y="1162050"/>
            <a:ext cx="9310332" cy="2089151"/>
          </a:xfrm>
          <a:prstGeom prst="rect">
            <a:avLst/>
          </a:prstGeom>
        </p:spPr>
        <p:txBody>
          <a:bodyPr lIns="0" tIns="0" rIns="0" bIns="0" rtlCol="0" anchor="t">
            <a:spAutoFit/>
          </a:bodyPr>
          <a:lstStyle/>
          <a:p>
            <a:pPr>
              <a:lnSpc>
                <a:spcPts val="8000"/>
              </a:lnSpc>
            </a:pPr>
            <a:r>
              <a:rPr lang="en-US" sz="8000" dirty="0">
                <a:solidFill>
                  <a:srgbClr val="286588"/>
                </a:solidFill>
                <a:latin typeface="Tomorrow"/>
              </a:rPr>
              <a:t>Cloud Security Challenges</a:t>
            </a:r>
          </a:p>
        </p:txBody>
      </p:sp>
      <p:sp>
        <p:nvSpPr>
          <p:cNvPr id="7" name="TextBox 7"/>
          <p:cNvSpPr txBox="1"/>
          <p:nvPr/>
        </p:nvSpPr>
        <p:spPr>
          <a:xfrm>
            <a:off x="11125200" y="4669307"/>
            <a:ext cx="6435862" cy="4455643"/>
          </a:xfrm>
          <a:prstGeom prst="rect">
            <a:avLst/>
          </a:prstGeom>
        </p:spPr>
        <p:txBody>
          <a:bodyPr lIns="0" tIns="0" rIns="0" bIns="0" rtlCol="0" anchor="t">
            <a:spAutoFit/>
          </a:bodyPr>
          <a:lstStyle/>
          <a:p>
            <a:pPr marL="457200" indent="-457200" algn="just">
              <a:lnSpc>
                <a:spcPts val="3889"/>
              </a:lnSpc>
              <a:buFont typeface="Wingdings" panose="05000000000000000000" pitchFamily="2" charset="2"/>
              <a:buChar char="§"/>
            </a:pPr>
            <a:r>
              <a:rPr lang="en-US" sz="2778" dirty="0">
                <a:solidFill>
                  <a:srgbClr val="286588"/>
                </a:solidFill>
                <a:latin typeface="Proxima Nova"/>
              </a:rPr>
              <a:t>Securing third-party software and insecure APIs.</a:t>
            </a:r>
          </a:p>
          <a:p>
            <a:pPr marL="457200" indent="-457200" algn="just">
              <a:lnSpc>
                <a:spcPts val="3889"/>
              </a:lnSpc>
              <a:buFont typeface="Wingdings" panose="05000000000000000000" pitchFamily="2" charset="2"/>
              <a:buChar char="§"/>
            </a:pPr>
            <a:r>
              <a:rPr lang="en-US" sz="2778" dirty="0">
                <a:solidFill>
                  <a:srgbClr val="286588"/>
                </a:solidFill>
                <a:latin typeface="Proxima Nova"/>
              </a:rPr>
              <a:t>Lack of visibility.</a:t>
            </a:r>
          </a:p>
          <a:p>
            <a:pPr marL="457200" indent="-457200" algn="just">
              <a:lnSpc>
                <a:spcPts val="3889"/>
              </a:lnSpc>
              <a:buFont typeface="Wingdings" panose="05000000000000000000" pitchFamily="2" charset="2"/>
              <a:buChar char="§"/>
            </a:pPr>
            <a:r>
              <a:rPr lang="en-US" sz="2778" dirty="0">
                <a:solidFill>
                  <a:srgbClr val="286588"/>
                </a:solidFill>
                <a:latin typeface="Proxima Nova"/>
              </a:rPr>
              <a:t>Lack of cloud security professionals.</a:t>
            </a:r>
          </a:p>
          <a:p>
            <a:pPr marL="457200" indent="-457200" algn="just">
              <a:lnSpc>
                <a:spcPts val="3889"/>
              </a:lnSpc>
              <a:buFont typeface="Wingdings" panose="05000000000000000000" pitchFamily="2" charset="2"/>
              <a:buChar char="§"/>
            </a:pPr>
            <a:r>
              <a:rPr lang="en-US" sz="2778" dirty="0">
                <a:solidFill>
                  <a:srgbClr val="286588"/>
                </a:solidFill>
                <a:latin typeface="Proxima Nova"/>
              </a:rPr>
              <a:t>Cloud data governance.</a:t>
            </a:r>
          </a:p>
          <a:p>
            <a:pPr marL="457200" indent="-457200" algn="just">
              <a:lnSpc>
                <a:spcPts val="3889"/>
              </a:lnSpc>
              <a:buFont typeface="Wingdings" panose="05000000000000000000" pitchFamily="2" charset="2"/>
              <a:buChar char="§"/>
            </a:pPr>
            <a:r>
              <a:rPr lang="en-US" sz="2778" dirty="0">
                <a:solidFill>
                  <a:srgbClr val="286588"/>
                </a:solidFill>
                <a:latin typeface="Proxima Nova"/>
              </a:rPr>
              <a:t>Shadow IT.</a:t>
            </a:r>
          </a:p>
          <a:p>
            <a:pPr marL="457200" indent="-457200" algn="just">
              <a:lnSpc>
                <a:spcPts val="3889"/>
              </a:lnSpc>
              <a:buFont typeface="Wingdings" panose="05000000000000000000" pitchFamily="2" charset="2"/>
              <a:buChar char="§"/>
            </a:pPr>
            <a:r>
              <a:rPr lang="en-US" sz="2778" dirty="0">
                <a:solidFill>
                  <a:srgbClr val="286588"/>
                </a:solidFill>
                <a:latin typeface="Proxima Nova"/>
              </a:rPr>
              <a:t>Managing a rapidly evolving attack surface.</a:t>
            </a:r>
          </a:p>
          <a:p>
            <a:pPr marL="457200" indent="-457200" algn="just">
              <a:lnSpc>
                <a:spcPts val="3889"/>
              </a:lnSpc>
              <a:buFont typeface="Wingdings" panose="05000000000000000000" pitchFamily="2" charset="2"/>
              <a:buChar char="§"/>
            </a:pPr>
            <a:r>
              <a:rPr lang="en-US" sz="2778" dirty="0">
                <a:solidFill>
                  <a:srgbClr val="286588"/>
                </a:solidFill>
                <a:latin typeface="Proxima Nova"/>
              </a:rPr>
              <a:t>Multi-cloud security.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grpSp>
        <p:nvGrpSpPr>
          <p:cNvPr id="2" name="Group 2"/>
          <p:cNvGrpSpPr/>
          <p:nvPr/>
        </p:nvGrpSpPr>
        <p:grpSpPr>
          <a:xfrm>
            <a:off x="0" y="-144661"/>
            <a:ext cx="18288000" cy="10431661"/>
            <a:chOff x="0" y="-38100"/>
            <a:chExt cx="4816593" cy="2747433"/>
          </a:xfrm>
        </p:grpSpPr>
        <p:sp>
          <p:nvSpPr>
            <p:cNvPr id="3" name="Freeform 3"/>
            <p:cNvSpPr/>
            <p:nvPr/>
          </p:nvSpPr>
          <p:spPr>
            <a:xfrm>
              <a:off x="0" y="0"/>
              <a:ext cx="4816592" cy="694851"/>
            </a:xfrm>
            <a:custGeom>
              <a:avLst/>
              <a:gdLst/>
              <a:ahLst/>
              <a:cxnLst/>
              <a:rect l="l" t="t" r="r" b="b"/>
              <a:pathLst>
                <a:path w="4816592" h="2709333">
                  <a:moveTo>
                    <a:pt x="0" y="0"/>
                  </a:moveTo>
                  <a:lnTo>
                    <a:pt x="4816592" y="0"/>
                  </a:lnTo>
                  <a:lnTo>
                    <a:pt x="4816592" y="2709333"/>
                  </a:lnTo>
                  <a:lnTo>
                    <a:pt x="0" y="2709333"/>
                  </a:lnTo>
                  <a:close/>
                </a:path>
              </a:pathLst>
            </a:custGeom>
            <a:solidFill>
              <a:srgbClr val="53DCAD"/>
            </a:solidFill>
          </p:spPr>
          <p:txBody>
            <a:bodyPr/>
            <a:lstStyle/>
            <a:p>
              <a:endParaRPr lang="en-US"/>
            </a:p>
          </p:txBody>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8" name="AutoShape 8"/>
          <p:cNvSpPr/>
          <p:nvPr/>
        </p:nvSpPr>
        <p:spPr>
          <a:xfrm>
            <a:off x="1024151" y="3086100"/>
            <a:ext cx="16230600" cy="0"/>
          </a:xfrm>
          <a:prstGeom prst="line">
            <a:avLst/>
          </a:prstGeom>
          <a:ln w="9525" cap="flat">
            <a:solidFill>
              <a:srgbClr val="073351"/>
            </a:solidFill>
            <a:prstDash val="solid"/>
            <a:headEnd type="none" w="sm" len="sm"/>
            <a:tailEnd type="none" w="sm" len="sm"/>
          </a:ln>
        </p:spPr>
        <p:txBody>
          <a:bodyPr/>
          <a:lstStyle/>
          <a:p>
            <a:endParaRPr lang="en-US" dirty="0"/>
          </a:p>
        </p:txBody>
      </p:sp>
      <p:sp>
        <p:nvSpPr>
          <p:cNvPr id="10" name="TextBox 10"/>
          <p:cNvSpPr txBox="1"/>
          <p:nvPr/>
        </p:nvSpPr>
        <p:spPr>
          <a:xfrm>
            <a:off x="1019858" y="3586302"/>
            <a:ext cx="3195436" cy="1384995"/>
          </a:xfrm>
          <a:prstGeom prst="rect">
            <a:avLst/>
          </a:prstGeom>
        </p:spPr>
        <p:txBody>
          <a:bodyPr lIns="0" tIns="0" rIns="0" bIns="0" rtlCol="0" anchor="t">
            <a:spAutoFit/>
          </a:bodyPr>
          <a:lstStyle/>
          <a:p>
            <a:pPr>
              <a:lnSpc>
                <a:spcPts val="3600"/>
              </a:lnSpc>
            </a:pPr>
            <a:r>
              <a:rPr lang="en-US" sz="3200" spc="-150" dirty="0">
                <a:solidFill>
                  <a:srgbClr val="286588"/>
                </a:solidFill>
                <a:latin typeface="Proxima Nova Bold"/>
              </a:rPr>
              <a:t>Securing third-party software and insecure APIs</a:t>
            </a:r>
          </a:p>
        </p:txBody>
      </p:sp>
      <p:sp>
        <p:nvSpPr>
          <p:cNvPr id="12" name="TextBox 12"/>
          <p:cNvSpPr txBox="1"/>
          <p:nvPr/>
        </p:nvSpPr>
        <p:spPr>
          <a:xfrm>
            <a:off x="5335821" y="3970070"/>
            <a:ext cx="3195436" cy="461665"/>
          </a:xfrm>
          <a:prstGeom prst="rect">
            <a:avLst/>
          </a:prstGeom>
        </p:spPr>
        <p:txBody>
          <a:bodyPr lIns="0" tIns="0" rIns="0" bIns="0" rtlCol="0" anchor="t">
            <a:spAutoFit/>
          </a:bodyPr>
          <a:lstStyle/>
          <a:p>
            <a:pPr algn="ctr">
              <a:lnSpc>
                <a:spcPts val="3600"/>
              </a:lnSpc>
            </a:pPr>
            <a:r>
              <a:rPr lang="en-US" sz="3200" spc="-150" dirty="0">
                <a:solidFill>
                  <a:srgbClr val="286588"/>
                </a:solidFill>
                <a:latin typeface="Proxima Nova Bold"/>
              </a:rPr>
              <a:t>Lack of visibility</a:t>
            </a:r>
          </a:p>
        </p:txBody>
      </p:sp>
      <p:sp>
        <p:nvSpPr>
          <p:cNvPr id="14" name="TextBox 14"/>
          <p:cNvSpPr txBox="1"/>
          <p:nvPr/>
        </p:nvSpPr>
        <p:spPr>
          <a:xfrm>
            <a:off x="9656073" y="3595714"/>
            <a:ext cx="3195436" cy="1384995"/>
          </a:xfrm>
          <a:prstGeom prst="rect">
            <a:avLst/>
          </a:prstGeom>
        </p:spPr>
        <p:txBody>
          <a:bodyPr lIns="0" tIns="0" rIns="0" bIns="0" rtlCol="0" anchor="t">
            <a:spAutoFit/>
          </a:bodyPr>
          <a:lstStyle/>
          <a:p>
            <a:pPr algn="ctr">
              <a:lnSpc>
                <a:spcPts val="3600"/>
              </a:lnSpc>
            </a:pPr>
            <a:r>
              <a:rPr lang="en-US" sz="3200" spc="-150" dirty="0">
                <a:solidFill>
                  <a:srgbClr val="286588"/>
                </a:solidFill>
                <a:latin typeface="Proxima Nova Bold"/>
              </a:rPr>
              <a:t>Lack of cloud security professionals</a:t>
            </a:r>
          </a:p>
        </p:txBody>
      </p:sp>
      <p:sp>
        <p:nvSpPr>
          <p:cNvPr id="16" name="TextBox 16"/>
          <p:cNvSpPr txBox="1"/>
          <p:nvPr/>
        </p:nvSpPr>
        <p:spPr>
          <a:xfrm>
            <a:off x="14072706" y="3817134"/>
            <a:ext cx="3195436" cy="923330"/>
          </a:xfrm>
          <a:prstGeom prst="rect">
            <a:avLst/>
          </a:prstGeom>
        </p:spPr>
        <p:txBody>
          <a:bodyPr lIns="0" tIns="0" rIns="0" bIns="0" rtlCol="0" anchor="t">
            <a:spAutoFit/>
          </a:bodyPr>
          <a:lstStyle/>
          <a:p>
            <a:pPr algn="ctr">
              <a:lnSpc>
                <a:spcPts val="3600"/>
              </a:lnSpc>
            </a:pPr>
            <a:r>
              <a:rPr lang="en-US" sz="3200" spc="-150" dirty="0">
                <a:solidFill>
                  <a:srgbClr val="286588"/>
                </a:solidFill>
                <a:latin typeface="Proxima Nova Bold"/>
              </a:rPr>
              <a:t>Cloud data governance</a:t>
            </a:r>
          </a:p>
        </p:txBody>
      </p:sp>
      <p:sp>
        <p:nvSpPr>
          <p:cNvPr id="17" name="TextBox 17"/>
          <p:cNvSpPr txBox="1"/>
          <p:nvPr/>
        </p:nvSpPr>
        <p:spPr>
          <a:xfrm>
            <a:off x="1504947" y="948039"/>
            <a:ext cx="15278101" cy="1025922"/>
          </a:xfrm>
          <a:prstGeom prst="rect">
            <a:avLst/>
          </a:prstGeom>
        </p:spPr>
        <p:txBody>
          <a:bodyPr wrap="square" lIns="0" tIns="0" rIns="0" bIns="0" rtlCol="0" anchor="t">
            <a:spAutoFit/>
          </a:bodyPr>
          <a:lstStyle/>
          <a:p>
            <a:pPr>
              <a:lnSpc>
                <a:spcPts val="8000"/>
              </a:lnSpc>
            </a:pPr>
            <a:r>
              <a:rPr lang="en-US" sz="9600" dirty="0">
                <a:solidFill>
                  <a:srgbClr val="286588"/>
                </a:solidFill>
                <a:latin typeface="Tomorrow"/>
              </a:rPr>
              <a:t>Cloud Security Challenges</a:t>
            </a:r>
          </a:p>
        </p:txBody>
      </p:sp>
      <p:grpSp>
        <p:nvGrpSpPr>
          <p:cNvPr id="11" name="Group 5">
            <a:extLst>
              <a:ext uri="{FF2B5EF4-FFF2-40B4-BE49-F238E27FC236}">
                <a16:creationId xmlns:a16="http://schemas.microsoft.com/office/drawing/2014/main" id="{D10DC7B4-FF5E-75A9-2C75-2710F2D357E9}"/>
              </a:ext>
            </a:extLst>
          </p:cNvPr>
          <p:cNvGrpSpPr/>
          <p:nvPr/>
        </p:nvGrpSpPr>
        <p:grpSpPr>
          <a:xfrm>
            <a:off x="1024151" y="5315704"/>
            <a:ext cx="3191143" cy="4475997"/>
            <a:chOff x="0" y="0"/>
            <a:chExt cx="1219993" cy="296262"/>
          </a:xfrm>
        </p:grpSpPr>
        <p:sp>
          <p:nvSpPr>
            <p:cNvPr id="13" name="Freeform 6">
              <a:extLst>
                <a:ext uri="{FF2B5EF4-FFF2-40B4-BE49-F238E27FC236}">
                  <a16:creationId xmlns:a16="http://schemas.microsoft.com/office/drawing/2014/main" id="{D0A40E0E-4655-AC6B-59AE-AEAC23755F79}"/>
                </a:ext>
              </a:extLst>
            </p:cNvPr>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15" name="TextBox 7">
              <a:extLst>
                <a:ext uri="{FF2B5EF4-FFF2-40B4-BE49-F238E27FC236}">
                  <a16:creationId xmlns:a16="http://schemas.microsoft.com/office/drawing/2014/main" id="{34B948E9-9731-28BE-3B29-C1BB978FD0B2}"/>
                </a:ext>
              </a:extLst>
            </p:cNvPr>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18" name="Group 5">
            <a:extLst>
              <a:ext uri="{FF2B5EF4-FFF2-40B4-BE49-F238E27FC236}">
                <a16:creationId xmlns:a16="http://schemas.microsoft.com/office/drawing/2014/main" id="{5389717D-6444-4C52-60DF-AEC4E8376A94}"/>
              </a:ext>
            </a:extLst>
          </p:cNvPr>
          <p:cNvGrpSpPr/>
          <p:nvPr/>
        </p:nvGrpSpPr>
        <p:grpSpPr>
          <a:xfrm>
            <a:off x="5337965" y="5315704"/>
            <a:ext cx="3191143" cy="4475995"/>
            <a:chOff x="0" y="0"/>
            <a:chExt cx="1219993" cy="296262"/>
          </a:xfrm>
        </p:grpSpPr>
        <p:sp>
          <p:nvSpPr>
            <p:cNvPr id="19" name="Freeform 6">
              <a:extLst>
                <a:ext uri="{FF2B5EF4-FFF2-40B4-BE49-F238E27FC236}">
                  <a16:creationId xmlns:a16="http://schemas.microsoft.com/office/drawing/2014/main" id="{44B014BB-5002-5DC9-3DA5-08A308D5DCFA}"/>
                </a:ext>
              </a:extLst>
            </p:cNvPr>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0" name="TextBox 7">
              <a:extLst>
                <a:ext uri="{FF2B5EF4-FFF2-40B4-BE49-F238E27FC236}">
                  <a16:creationId xmlns:a16="http://schemas.microsoft.com/office/drawing/2014/main" id="{C328E13C-E063-91C0-31EE-D9307B8E8AAC}"/>
                </a:ext>
              </a:extLst>
            </p:cNvPr>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21" name="Group 5">
            <a:extLst>
              <a:ext uri="{FF2B5EF4-FFF2-40B4-BE49-F238E27FC236}">
                <a16:creationId xmlns:a16="http://schemas.microsoft.com/office/drawing/2014/main" id="{28D70FBF-0FAF-37AA-9C57-348ED9552401}"/>
              </a:ext>
            </a:extLst>
          </p:cNvPr>
          <p:cNvGrpSpPr/>
          <p:nvPr/>
        </p:nvGrpSpPr>
        <p:grpSpPr>
          <a:xfrm>
            <a:off x="14060475" y="5315705"/>
            <a:ext cx="3191143" cy="4475994"/>
            <a:chOff x="0" y="0"/>
            <a:chExt cx="1219993" cy="296262"/>
          </a:xfrm>
        </p:grpSpPr>
        <p:sp>
          <p:nvSpPr>
            <p:cNvPr id="22" name="Freeform 6">
              <a:extLst>
                <a:ext uri="{FF2B5EF4-FFF2-40B4-BE49-F238E27FC236}">
                  <a16:creationId xmlns:a16="http://schemas.microsoft.com/office/drawing/2014/main" id="{02E43485-C2CD-282C-F25D-7F30E556ABEE}"/>
                </a:ext>
              </a:extLst>
            </p:cNvPr>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3" name="TextBox 7">
              <a:extLst>
                <a:ext uri="{FF2B5EF4-FFF2-40B4-BE49-F238E27FC236}">
                  <a16:creationId xmlns:a16="http://schemas.microsoft.com/office/drawing/2014/main" id="{B0AEC476-605C-3AA7-B2B2-36048E5B9138}"/>
                </a:ext>
              </a:extLst>
            </p:cNvPr>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24" name="Group 5">
            <a:extLst>
              <a:ext uri="{FF2B5EF4-FFF2-40B4-BE49-F238E27FC236}">
                <a16:creationId xmlns:a16="http://schemas.microsoft.com/office/drawing/2014/main" id="{BF582D93-FBD9-B863-5A15-2DA2154A6D1A}"/>
              </a:ext>
            </a:extLst>
          </p:cNvPr>
          <p:cNvGrpSpPr/>
          <p:nvPr/>
        </p:nvGrpSpPr>
        <p:grpSpPr>
          <a:xfrm>
            <a:off x="9658219" y="5315705"/>
            <a:ext cx="3191143" cy="4475994"/>
            <a:chOff x="0" y="0"/>
            <a:chExt cx="1219993" cy="296262"/>
          </a:xfrm>
        </p:grpSpPr>
        <p:sp>
          <p:nvSpPr>
            <p:cNvPr id="25" name="Freeform 6">
              <a:extLst>
                <a:ext uri="{FF2B5EF4-FFF2-40B4-BE49-F238E27FC236}">
                  <a16:creationId xmlns:a16="http://schemas.microsoft.com/office/drawing/2014/main" id="{00C3D29D-9776-6B34-3C02-35871BF62E50}"/>
                </a:ext>
              </a:extLst>
            </p:cNvPr>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6" name="TextBox 7">
              <a:extLst>
                <a:ext uri="{FF2B5EF4-FFF2-40B4-BE49-F238E27FC236}">
                  <a16:creationId xmlns:a16="http://schemas.microsoft.com/office/drawing/2014/main" id="{58BC8DBF-2782-4D8B-C755-5C4361507C05}"/>
                </a:ext>
              </a:extLst>
            </p:cNvPr>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sp>
        <p:nvSpPr>
          <p:cNvPr id="29" name="TextBox 7">
            <a:extLst>
              <a:ext uri="{FF2B5EF4-FFF2-40B4-BE49-F238E27FC236}">
                <a16:creationId xmlns:a16="http://schemas.microsoft.com/office/drawing/2014/main" id="{0AB5186C-1880-ACF0-266F-CB0AF4327EF9}"/>
              </a:ext>
            </a:extLst>
          </p:cNvPr>
          <p:cNvSpPr txBox="1"/>
          <p:nvPr/>
        </p:nvSpPr>
        <p:spPr>
          <a:xfrm>
            <a:off x="1036382" y="5575948"/>
            <a:ext cx="3172472" cy="3955506"/>
          </a:xfrm>
          <a:prstGeom prst="rect">
            <a:avLst/>
          </a:prstGeom>
        </p:spPr>
        <p:txBody>
          <a:bodyPr wrap="square" lIns="0" tIns="0" rIns="0" bIns="0" rtlCol="0" anchor="t">
            <a:spAutoFit/>
          </a:bodyPr>
          <a:lstStyle/>
          <a:p>
            <a:pPr algn="ctr">
              <a:lnSpc>
                <a:spcPts val="3889"/>
              </a:lnSpc>
            </a:pPr>
            <a:r>
              <a:rPr lang="en-US" sz="2778" dirty="0">
                <a:latin typeface="Proxima Nova"/>
              </a:rPr>
              <a:t> Ensuring the security of third-party software and APIs is crucial to prevent the exploitation of security vulnerabilities</a:t>
            </a:r>
          </a:p>
        </p:txBody>
      </p:sp>
      <p:sp>
        <p:nvSpPr>
          <p:cNvPr id="30" name="TextBox 7">
            <a:extLst>
              <a:ext uri="{FF2B5EF4-FFF2-40B4-BE49-F238E27FC236}">
                <a16:creationId xmlns:a16="http://schemas.microsoft.com/office/drawing/2014/main" id="{4D1B1C2B-0D89-47D3-B1EA-8D8C749CA4A4}"/>
              </a:ext>
            </a:extLst>
          </p:cNvPr>
          <p:cNvSpPr txBox="1"/>
          <p:nvPr/>
        </p:nvSpPr>
        <p:spPr>
          <a:xfrm>
            <a:off x="5411382" y="5353615"/>
            <a:ext cx="3075871" cy="4447692"/>
          </a:xfrm>
          <a:prstGeom prst="rect">
            <a:avLst/>
          </a:prstGeom>
        </p:spPr>
        <p:txBody>
          <a:bodyPr wrap="square" lIns="0" tIns="0" rIns="0" bIns="0" rtlCol="0" anchor="t">
            <a:spAutoFit/>
          </a:bodyPr>
          <a:lstStyle/>
          <a:p>
            <a:pPr algn="ctr">
              <a:lnSpc>
                <a:spcPts val="3889"/>
              </a:lnSpc>
            </a:pPr>
            <a:r>
              <a:rPr lang="en-US" sz="2500" dirty="0">
                <a:latin typeface="Proxima Nova"/>
              </a:rPr>
              <a:t>Difficulty in managing and responding promptly to threats arises when there is a lack of comprehensive visibility into the infrastructure and data</a:t>
            </a:r>
          </a:p>
        </p:txBody>
      </p:sp>
      <p:sp>
        <p:nvSpPr>
          <p:cNvPr id="31" name="TextBox 7">
            <a:extLst>
              <a:ext uri="{FF2B5EF4-FFF2-40B4-BE49-F238E27FC236}">
                <a16:creationId xmlns:a16="http://schemas.microsoft.com/office/drawing/2014/main" id="{8B949D62-520A-5DDB-327D-E28CE765850D}"/>
              </a:ext>
            </a:extLst>
          </p:cNvPr>
          <p:cNvSpPr txBox="1"/>
          <p:nvPr/>
        </p:nvSpPr>
        <p:spPr>
          <a:xfrm>
            <a:off x="9735928" y="5829991"/>
            <a:ext cx="3075871" cy="3447419"/>
          </a:xfrm>
          <a:prstGeom prst="rect">
            <a:avLst/>
          </a:prstGeom>
        </p:spPr>
        <p:txBody>
          <a:bodyPr wrap="square" lIns="0" tIns="0" rIns="0" bIns="0" rtlCol="0" anchor="t">
            <a:spAutoFit/>
          </a:bodyPr>
          <a:lstStyle/>
          <a:p>
            <a:pPr algn="ctr">
              <a:lnSpc>
                <a:spcPts val="3889"/>
              </a:lnSpc>
            </a:pPr>
            <a:r>
              <a:rPr lang="en-US" sz="2500" dirty="0">
                <a:latin typeface="Proxima Nova"/>
              </a:rPr>
              <a:t>The scarcity of skilled personnel for cloud security poses challenges in effectively safeguarding cloud environments</a:t>
            </a:r>
          </a:p>
        </p:txBody>
      </p:sp>
      <p:sp>
        <p:nvSpPr>
          <p:cNvPr id="32" name="TextBox 7">
            <a:extLst>
              <a:ext uri="{FF2B5EF4-FFF2-40B4-BE49-F238E27FC236}">
                <a16:creationId xmlns:a16="http://schemas.microsoft.com/office/drawing/2014/main" id="{3D4FA792-DDEB-05F2-8446-90F9C8829E5B}"/>
              </a:ext>
            </a:extLst>
          </p:cNvPr>
          <p:cNvSpPr txBox="1"/>
          <p:nvPr/>
        </p:nvSpPr>
        <p:spPr>
          <a:xfrm>
            <a:off x="14118110" y="5603683"/>
            <a:ext cx="3075871" cy="3947556"/>
          </a:xfrm>
          <a:prstGeom prst="rect">
            <a:avLst/>
          </a:prstGeom>
        </p:spPr>
        <p:txBody>
          <a:bodyPr wrap="square" lIns="0" tIns="0" rIns="0" bIns="0" rtlCol="0" anchor="t">
            <a:spAutoFit/>
          </a:bodyPr>
          <a:lstStyle/>
          <a:p>
            <a:pPr algn="ctr">
              <a:lnSpc>
                <a:spcPts val="3889"/>
              </a:lnSpc>
            </a:pPr>
            <a:r>
              <a:rPr lang="en-US" sz="2500" dirty="0">
                <a:latin typeface="Proxima Nova"/>
              </a:rPr>
              <a:t>Effective data governance is essential to avoid security risks, compliance issues, and other concerns during the migration of data to the cloud</a:t>
            </a:r>
          </a:p>
        </p:txBody>
      </p:sp>
    </p:spTree>
    <p:extLst>
      <p:ext uri="{BB962C8B-B14F-4D97-AF65-F5344CB8AC3E}">
        <p14:creationId xmlns:p14="http://schemas.microsoft.com/office/powerpoint/2010/main" val="3326227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DFC"/>
        </a:solidFill>
        <a:effectLst/>
      </p:bgPr>
    </p:bg>
    <p:spTree>
      <p:nvGrpSpPr>
        <p:cNvPr id="1" name=""/>
        <p:cNvGrpSpPr/>
        <p:nvPr/>
      </p:nvGrpSpPr>
      <p:grpSpPr>
        <a:xfrm>
          <a:off x="0" y="0"/>
          <a:ext cx="0" cy="0"/>
          <a:chOff x="0" y="0"/>
          <a:chExt cx="0" cy="0"/>
        </a:xfrm>
      </p:grpSpPr>
      <p:grpSp>
        <p:nvGrpSpPr>
          <p:cNvPr id="2" name="Group 2"/>
          <p:cNvGrpSpPr/>
          <p:nvPr/>
        </p:nvGrpSpPr>
        <p:grpSpPr>
          <a:xfrm>
            <a:off x="0" y="-144661"/>
            <a:ext cx="18288000" cy="10431661"/>
            <a:chOff x="0" y="-38100"/>
            <a:chExt cx="4816593" cy="2747433"/>
          </a:xfrm>
        </p:grpSpPr>
        <p:sp>
          <p:nvSpPr>
            <p:cNvPr id="3" name="Freeform 3"/>
            <p:cNvSpPr/>
            <p:nvPr/>
          </p:nvSpPr>
          <p:spPr>
            <a:xfrm>
              <a:off x="0" y="0"/>
              <a:ext cx="4816592" cy="694851"/>
            </a:xfrm>
            <a:custGeom>
              <a:avLst/>
              <a:gdLst/>
              <a:ahLst/>
              <a:cxnLst/>
              <a:rect l="l" t="t" r="r" b="b"/>
              <a:pathLst>
                <a:path w="4816592" h="2709333">
                  <a:moveTo>
                    <a:pt x="0" y="0"/>
                  </a:moveTo>
                  <a:lnTo>
                    <a:pt x="4816592" y="0"/>
                  </a:lnTo>
                  <a:lnTo>
                    <a:pt x="4816592" y="2709333"/>
                  </a:lnTo>
                  <a:lnTo>
                    <a:pt x="0" y="2709333"/>
                  </a:lnTo>
                  <a:close/>
                </a:path>
              </a:pathLst>
            </a:custGeom>
            <a:solidFill>
              <a:srgbClr val="53DCAD"/>
            </a:solidFill>
          </p:spPr>
          <p:txBody>
            <a:bodyPr/>
            <a:lstStyle/>
            <a:p>
              <a:endParaRPr lang="en-US"/>
            </a:p>
          </p:txBody>
        </p:sp>
        <p:sp>
          <p:nvSpPr>
            <p:cNvPr id="4" name="TextBox 4"/>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8" name="AutoShape 8"/>
          <p:cNvSpPr/>
          <p:nvPr/>
        </p:nvSpPr>
        <p:spPr>
          <a:xfrm>
            <a:off x="1024151" y="3086100"/>
            <a:ext cx="16230600" cy="0"/>
          </a:xfrm>
          <a:prstGeom prst="line">
            <a:avLst/>
          </a:prstGeom>
          <a:ln w="9525" cap="flat">
            <a:solidFill>
              <a:srgbClr val="073351"/>
            </a:solidFill>
            <a:prstDash val="solid"/>
            <a:headEnd type="none" w="sm" len="sm"/>
            <a:tailEnd type="none" w="sm" len="sm"/>
          </a:ln>
        </p:spPr>
        <p:txBody>
          <a:bodyPr/>
          <a:lstStyle/>
          <a:p>
            <a:endParaRPr lang="en-US" dirty="0"/>
          </a:p>
        </p:txBody>
      </p:sp>
      <p:sp>
        <p:nvSpPr>
          <p:cNvPr id="12" name="TextBox 12"/>
          <p:cNvSpPr txBox="1"/>
          <p:nvPr/>
        </p:nvSpPr>
        <p:spPr>
          <a:xfrm>
            <a:off x="2918748" y="3958110"/>
            <a:ext cx="3195436" cy="461665"/>
          </a:xfrm>
          <a:prstGeom prst="rect">
            <a:avLst/>
          </a:prstGeom>
        </p:spPr>
        <p:txBody>
          <a:bodyPr lIns="0" tIns="0" rIns="0" bIns="0" rtlCol="0" anchor="t">
            <a:spAutoFit/>
          </a:bodyPr>
          <a:lstStyle/>
          <a:p>
            <a:pPr algn="ctr">
              <a:lnSpc>
                <a:spcPts val="3600"/>
              </a:lnSpc>
            </a:pPr>
            <a:r>
              <a:rPr lang="en-US" sz="3200" spc="-150" dirty="0">
                <a:solidFill>
                  <a:srgbClr val="286588"/>
                </a:solidFill>
                <a:latin typeface="Proxima Nova Bold"/>
              </a:rPr>
              <a:t>Shadow IT</a:t>
            </a:r>
          </a:p>
        </p:txBody>
      </p:sp>
      <p:sp>
        <p:nvSpPr>
          <p:cNvPr id="14" name="TextBox 14"/>
          <p:cNvSpPr txBox="1"/>
          <p:nvPr/>
        </p:nvSpPr>
        <p:spPr>
          <a:xfrm>
            <a:off x="7239000" y="3583754"/>
            <a:ext cx="3195436" cy="1384995"/>
          </a:xfrm>
          <a:prstGeom prst="rect">
            <a:avLst/>
          </a:prstGeom>
        </p:spPr>
        <p:txBody>
          <a:bodyPr lIns="0" tIns="0" rIns="0" bIns="0" rtlCol="0" anchor="t">
            <a:spAutoFit/>
          </a:bodyPr>
          <a:lstStyle/>
          <a:p>
            <a:pPr algn="ctr">
              <a:lnSpc>
                <a:spcPts val="3600"/>
              </a:lnSpc>
            </a:pPr>
            <a:r>
              <a:rPr lang="en-US" sz="3200" spc="-150" dirty="0">
                <a:solidFill>
                  <a:srgbClr val="286588"/>
                </a:solidFill>
                <a:latin typeface="Proxima Nova Bold"/>
              </a:rPr>
              <a:t>Managing a rapidly evolving attack surface</a:t>
            </a:r>
          </a:p>
        </p:txBody>
      </p:sp>
      <p:sp>
        <p:nvSpPr>
          <p:cNvPr id="16" name="TextBox 16"/>
          <p:cNvSpPr txBox="1"/>
          <p:nvPr/>
        </p:nvSpPr>
        <p:spPr>
          <a:xfrm>
            <a:off x="11655633" y="3805174"/>
            <a:ext cx="3195436" cy="923330"/>
          </a:xfrm>
          <a:prstGeom prst="rect">
            <a:avLst/>
          </a:prstGeom>
        </p:spPr>
        <p:txBody>
          <a:bodyPr lIns="0" tIns="0" rIns="0" bIns="0" rtlCol="0" anchor="t">
            <a:spAutoFit/>
          </a:bodyPr>
          <a:lstStyle/>
          <a:p>
            <a:pPr algn="ctr">
              <a:lnSpc>
                <a:spcPts val="3600"/>
              </a:lnSpc>
            </a:pPr>
            <a:r>
              <a:rPr lang="en-US" sz="3200" spc="-150" dirty="0">
                <a:solidFill>
                  <a:srgbClr val="286588"/>
                </a:solidFill>
                <a:latin typeface="Proxima Nova Bold"/>
              </a:rPr>
              <a:t>Multi-cloud security</a:t>
            </a:r>
          </a:p>
        </p:txBody>
      </p:sp>
      <p:sp>
        <p:nvSpPr>
          <p:cNvPr id="17" name="TextBox 17"/>
          <p:cNvSpPr txBox="1"/>
          <p:nvPr/>
        </p:nvSpPr>
        <p:spPr>
          <a:xfrm>
            <a:off x="1504947" y="948039"/>
            <a:ext cx="15278101" cy="1025922"/>
          </a:xfrm>
          <a:prstGeom prst="rect">
            <a:avLst/>
          </a:prstGeom>
        </p:spPr>
        <p:txBody>
          <a:bodyPr wrap="square" lIns="0" tIns="0" rIns="0" bIns="0" rtlCol="0" anchor="t">
            <a:spAutoFit/>
          </a:bodyPr>
          <a:lstStyle/>
          <a:p>
            <a:pPr>
              <a:lnSpc>
                <a:spcPts val="8000"/>
              </a:lnSpc>
            </a:pPr>
            <a:r>
              <a:rPr lang="en-US" sz="9600" dirty="0">
                <a:solidFill>
                  <a:srgbClr val="286588"/>
                </a:solidFill>
                <a:latin typeface="Tomorrow"/>
              </a:rPr>
              <a:t>Cloud Security Challenges</a:t>
            </a:r>
          </a:p>
        </p:txBody>
      </p:sp>
      <p:grpSp>
        <p:nvGrpSpPr>
          <p:cNvPr id="18" name="Group 5">
            <a:extLst>
              <a:ext uri="{FF2B5EF4-FFF2-40B4-BE49-F238E27FC236}">
                <a16:creationId xmlns:a16="http://schemas.microsoft.com/office/drawing/2014/main" id="{5389717D-6444-4C52-60DF-AEC4E8376A94}"/>
              </a:ext>
            </a:extLst>
          </p:cNvPr>
          <p:cNvGrpSpPr/>
          <p:nvPr/>
        </p:nvGrpSpPr>
        <p:grpSpPr>
          <a:xfrm>
            <a:off x="2920892" y="5303744"/>
            <a:ext cx="3191143" cy="4475995"/>
            <a:chOff x="0" y="0"/>
            <a:chExt cx="1219993" cy="296262"/>
          </a:xfrm>
        </p:grpSpPr>
        <p:sp>
          <p:nvSpPr>
            <p:cNvPr id="19" name="Freeform 6">
              <a:extLst>
                <a:ext uri="{FF2B5EF4-FFF2-40B4-BE49-F238E27FC236}">
                  <a16:creationId xmlns:a16="http://schemas.microsoft.com/office/drawing/2014/main" id="{44B014BB-5002-5DC9-3DA5-08A308D5DCFA}"/>
                </a:ext>
              </a:extLst>
            </p:cNvPr>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0" name="TextBox 7">
              <a:extLst>
                <a:ext uri="{FF2B5EF4-FFF2-40B4-BE49-F238E27FC236}">
                  <a16:creationId xmlns:a16="http://schemas.microsoft.com/office/drawing/2014/main" id="{C328E13C-E063-91C0-31EE-D9307B8E8AAC}"/>
                </a:ext>
              </a:extLst>
            </p:cNvPr>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21" name="Group 5">
            <a:extLst>
              <a:ext uri="{FF2B5EF4-FFF2-40B4-BE49-F238E27FC236}">
                <a16:creationId xmlns:a16="http://schemas.microsoft.com/office/drawing/2014/main" id="{28D70FBF-0FAF-37AA-9C57-348ED9552401}"/>
              </a:ext>
            </a:extLst>
          </p:cNvPr>
          <p:cNvGrpSpPr/>
          <p:nvPr/>
        </p:nvGrpSpPr>
        <p:grpSpPr>
          <a:xfrm>
            <a:off x="11643402" y="5303745"/>
            <a:ext cx="3191143" cy="4475994"/>
            <a:chOff x="0" y="0"/>
            <a:chExt cx="1219993" cy="296262"/>
          </a:xfrm>
        </p:grpSpPr>
        <p:sp>
          <p:nvSpPr>
            <p:cNvPr id="22" name="Freeform 6">
              <a:extLst>
                <a:ext uri="{FF2B5EF4-FFF2-40B4-BE49-F238E27FC236}">
                  <a16:creationId xmlns:a16="http://schemas.microsoft.com/office/drawing/2014/main" id="{02E43485-C2CD-282C-F25D-7F30E556ABEE}"/>
                </a:ext>
              </a:extLst>
            </p:cNvPr>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3" name="TextBox 7">
              <a:extLst>
                <a:ext uri="{FF2B5EF4-FFF2-40B4-BE49-F238E27FC236}">
                  <a16:creationId xmlns:a16="http://schemas.microsoft.com/office/drawing/2014/main" id="{B0AEC476-605C-3AA7-B2B2-36048E5B9138}"/>
                </a:ext>
              </a:extLst>
            </p:cNvPr>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24" name="Group 5">
            <a:extLst>
              <a:ext uri="{FF2B5EF4-FFF2-40B4-BE49-F238E27FC236}">
                <a16:creationId xmlns:a16="http://schemas.microsoft.com/office/drawing/2014/main" id="{BF582D93-FBD9-B863-5A15-2DA2154A6D1A}"/>
              </a:ext>
            </a:extLst>
          </p:cNvPr>
          <p:cNvGrpSpPr/>
          <p:nvPr/>
        </p:nvGrpSpPr>
        <p:grpSpPr>
          <a:xfrm>
            <a:off x="7241146" y="5303745"/>
            <a:ext cx="3191143" cy="4475994"/>
            <a:chOff x="0" y="0"/>
            <a:chExt cx="1219993" cy="296262"/>
          </a:xfrm>
        </p:grpSpPr>
        <p:sp>
          <p:nvSpPr>
            <p:cNvPr id="25" name="Freeform 6">
              <a:extLst>
                <a:ext uri="{FF2B5EF4-FFF2-40B4-BE49-F238E27FC236}">
                  <a16:creationId xmlns:a16="http://schemas.microsoft.com/office/drawing/2014/main" id="{00C3D29D-9776-6B34-3C02-35871BF62E50}"/>
                </a:ext>
              </a:extLst>
            </p:cNvPr>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6" name="TextBox 7">
              <a:extLst>
                <a:ext uri="{FF2B5EF4-FFF2-40B4-BE49-F238E27FC236}">
                  <a16:creationId xmlns:a16="http://schemas.microsoft.com/office/drawing/2014/main" id="{58BC8DBF-2782-4D8B-C755-5C4361507C05}"/>
                </a:ext>
              </a:extLst>
            </p:cNvPr>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sp>
        <p:nvSpPr>
          <p:cNvPr id="30" name="TextBox 7">
            <a:extLst>
              <a:ext uri="{FF2B5EF4-FFF2-40B4-BE49-F238E27FC236}">
                <a16:creationId xmlns:a16="http://schemas.microsoft.com/office/drawing/2014/main" id="{4D1B1C2B-0D89-47D3-B1EA-8D8C749CA4A4}"/>
              </a:ext>
            </a:extLst>
          </p:cNvPr>
          <p:cNvSpPr txBox="1"/>
          <p:nvPr/>
        </p:nvSpPr>
        <p:spPr>
          <a:xfrm>
            <a:off x="2994309" y="5341655"/>
            <a:ext cx="3075871" cy="4447692"/>
          </a:xfrm>
          <a:prstGeom prst="rect">
            <a:avLst/>
          </a:prstGeom>
        </p:spPr>
        <p:txBody>
          <a:bodyPr wrap="square" lIns="0" tIns="0" rIns="0" bIns="0" rtlCol="0" anchor="t">
            <a:spAutoFit/>
          </a:bodyPr>
          <a:lstStyle/>
          <a:p>
            <a:pPr algn="ctr">
              <a:lnSpc>
                <a:spcPts val="3889"/>
              </a:lnSpc>
            </a:pPr>
            <a:r>
              <a:rPr lang="en-US" sz="2500" dirty="0">
                <a:latin typeface="Proxima Nova"/>
              </a:rPr>
              <a:t>The use of unauthorized resources creates security holes due to a lack of control and visibility over unapproved applications, services, or devices</a:t>
            </a:r>
          </a:p>
        </p:txBody>
      </p:sp>
      <p:sp>
        <p:nvSpPr>
          <p:cNvPr id="31" name="TextBox 7">
            <a:extLst>
              <a:ext uri="{FF2B5EF4-FFF2-40B4-BE49-F238E27FC236}">
                <a16:creationId xmlns:a16="http://schemas.microsoft.com/office/drawing/2014/main" id="{8B949D62-520A-5DDB-327D-E28CE765850D}"/>
              </a:ext>
            </a:extLst>
          </p:cNvPr>
          <p:cNvSpPr txBox="1"/>
          <p:nvPr/>
        </p:nvSpPr>
        <p:spPr>
          <a:xfrm>
            <a:off x="7300205" y="5570817"/>
            <a:ext cx="3075871" cy="3941848"/>
          </a:xfrm>
          <a:prstGeom prst="rect">
            <a:avLst/>
          </a:prstGeom>
        </p:spPr>
        <p:txBody>
          <a:bodyPr wrap="square" lIns="0" tIns="0" rIns="0" bIns="0" rtlCol="0" anchor="t">
            <a:spAutoFit/>
          </a:bodyPr>
          <a:lstStyle/>
          <a:p>
            <a:pPr algn="ctr">
              <a:lnSpc>
                <a:spcPts val="3889"/>
              </a:lnSpc>
            </a:pPr>
            <a:r>
              <a:rPr lang="en-US" sz="2300" dirty="0">
                <a:latin typeface="Proxima Nova"/>
              </a:rPr>
              <a:t>Adapting security measures to address new threats and vulnerabilities introduced by emerging technologies is necessary as the attack surface expands</a:t>
            </a:r>
          </a:p>
        </p:txBody>
      </p:sp>
      <p:sp>
        <p:nvSpPr>
          <p:cNvPr id="32" name="TextBox 7">
            <a:extLst>
              <a:ext uri="{FF2B5EF4-FFF2-40B4-BE49-F238E27FC236}">
                <a16:creationId xmlns:a16="http://schemas.microsoft.com/office/drawing/2014/main" id="{3D4FA792-DDEB-05F2-8446-90F9C8829E5B}"/>
              </a:ext>
            </a:extLst>
          </p:cNvPr>
          <p:cNvSpPr txBox="1"/>
          <p:nvPr/>
        </p:nvSpPr>
        <p:spPr>
          <a:xfrm>
            <a:off x="11701037" y="5591723"/>
            <a:ext cx="3075871" cy="446597"/>
          </a:xfrm>
          <a:prstGeom prst="rect">
            <a:avLst/>
          </a:prstGeom>
        </p:spPr>
        <p:txBody>
          <a:bodyPr wrap="square" lIns="0" tIns="0" rIns="0" bIns="0" rtlCol="0" anchor="t">
            <a:spAutoFit/>
          </a:bodyPr>
          <a:lstStyle/>
          <a:p>
            <a:pPr algn="ctr">
              <a:lnSpc>
                <a:spcPts val="3889"/>
              </a:lnSpc>
            </a:pPr>
            <a:endParaRPr lang="en-US" sz="2500" dirty="0">
              <a:latin typeface="Proxima Nova"/>
            </a:endParaRPr>
          </a:p>
        </p:txBody>
      </p:sp>
      <p:sp>
        <p:nvSpPr>
          <p:cNvPr id="27" name="Rectangle 5">
            <a:extLst>
              <a:ext uri="{FF2B5EF4-FFF2-40B4-BE49-F238E27FC236}">
                <a16:creationId xmlns:a16="http://schemas.microsoft.com/office/drawing/2014/main" id="{2EF9BABD-35ED-F724-9A5E-4915A22DD559}"/>
              </a:ext>
            </a:extLst>
          </p:cNvPr>
          <p:cNvSpPr>
            <a:spLocks noChangeArrowheads="1"/>
          </p:cNvSpPr>
          <p:nvPr/>
        </p:nvSpPr>
        <p:spPr bwMode="auto">
          <a:xfrm>
            <a:off x="0" y="-138499"/>
            <a:ext cx="65" cy="276999"/>
          </a:xfrm>
          <a:prstGeom prst="rect">
            <a:avLst/>
          </a:prstGeom>
          <a:solidFill>
            <a:srgbClr val="34354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8" name="TextBox 7">
            <a:extLst>
              <a:ext uri="{FF2B5EF4-FFF2-40B4-BE49-F238E27FC236}">
                <a16:creationId xmlns:a16="http://schemas.microsoft.com/office/drawing/2014/main" id="{36656947-703F-6B66-B6FA-3F94287F5106}"/>
              </a:ext>
            </a:extLst>
          </p:cNvPr>
          <p:cNvSpPr txBox="1"/>
          <p:nvPr/>
        </p:nvSpPr>
        <p:spPr>
          <a:xfrm>
            <a:off x="11656706" y="5478817"/>
            <a:ext cx="3075871" cy="3944670"/>
          </a:xfrm>
          <a:prstGeom prst="rect">
            <a:avLst/>
          </a:prstGeom>
        </p:spPr>
        <p:txBody>
          <a:bodyPr wrap="square" lIns="0" tIns="0" rIns="0" bIns="0" rtlCol="0" anchor="t">
            <a:spAutoFit/>
          </a:bodyPr>
          <a:lstStyle/>
          <a:p>
            <a:pPr algn="ctr">
              <a:lnSpc>
                <a:spcPts val="3889"/>
              </a:lnSpc>
            </a:pPr>
            <a:r>
              <a:rPr lang="en-US" sz="2400" dirty="0">
                <a:latin typeface="Proxima Nova"/>
              </a:rPr>
              <a:t>Coordinating security measures and ensuring consistent protection across diverse cloud platforms become challenging in a multi-cloud strategy</a:t>
            </a:r>
          </a:p>
        </p:txBody>
      </p:sp>
    </p:spTree>
    <p:extLst>
      <p:ext uri="{BB962C8B-B14F-4D97-AF65-F5344CB8AC3E}">
        <p14:creationId xmlns:p14="http://schemas.microsoft.com/office/powerpoint/2010/main" val="3654033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5"/>
          <p:cNvGrpSpPr/>
          <p:nvPr/>
        </p:nvGrpSpPr>
        <p:grpSpPr>
          <a:xfrm>
            <a:off x="7295341" y="7027675"/>
            <a:ext cx="10298090" cy="1611716"/>
            <a:chOff x="0" y="0"/>
            <a:chExt cx="1219993" cy="296262"/>
          </a:xfrm>
        </p:grpSpPr>
        <p:sp>
          <p:nvSpPr>
            <p:cNvPr id="26" name="Freeform 26"/>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7" name="TextBox 27"/>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7295341" y="5293204"/>
            <a:ext cx="10298090" cy="1611716"/>
            <a:chOff x="0" y="0"/>
            <a:chExt cx="1219993" cy="296262"/>
          </a:xfrm>
        </p:grpSpPr>
        <p:sp>
          <p:nvSpPr>
            <p:cNvPr id="23" name="Freeform 23"/>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24" name="TextBox 24"/>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7295341" y="3563262"/>
            <a:ext cx="10298090" cy="1611716"/>
            <a:chOff x="0" y="0"/>
            <a:chExt cx="1219993" cy="296262"/>
          </a:xfrm>
        </p:grpSpPr>
        <p:sp>
          <p:nvSpPr>
            <p:cNvPr id="20" name="Freeform 20"/>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dirty="0"/>
            </a:p>
          </p:txBody>
        </p:sp>
        <p:sp>
          <p:nvSpPr>
            <p:cNvPr id="21" name="TextBox 21"/>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grpSp>
        <p:nvGrpSpPr>
          <p:cNvPr id="2" name="Group 2"/>
          <p:cNvGrpSpPr/>
          <p:nvPr/>
        </p:nvGrpSpPr>
        <p:grpSpPr>
          <a:xfrm>
            <a:off x="-5037148" y="-690999"/>
            <a:ext cx="11668999" cy="1166899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3DCAD"/>
            </a:solidFill>
          </p:spPr>
          <p:txBody>
            <a:bodyPr/>
            <a:lstStyle/>
            <a:p>
              <a:endParaRPr lang="en-US"/>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7295341" y="1836277"/>
            <a:ext cx="10298090" cy="1611716"/>
            <a:chOff x="0" y="0"/>
            <a:chExt cx="1219993" cy="296262"/>
          </a:xfrm>
        </p:grpSpPr>
        <p:sp>
          <p:nvSpPr>
            <p:cNvPr id="6" name="Freeform 6"/>
            <p:cNvSpPr/>
            <p:nvPr/>
          </p:nvSpPr>
          <p:spPr>
            <a:xfrm>
              <a:off x="0" y="0"/>
              <a:ext cx="1219993" cy="296262"/>
            </a:xfrm>
            <a:custGeom>
              <a:avLst/>
              <a:gdLst/>
              <a:ahLst/>
              <a:cxnLst/>
              <a:rect l="l" t="t" r="r" b="b"/>
              <a:pathLst>
                <a:path w="1219993" h="296262">
                  <a:moveTo>
                    <a:pt x="0" y="0"/>
                  </a:moveTo>
                  <a:lnTo>
                    <a:pt x="1219993" y="0"/>
                  </a:lnTo>
                  <a:lnTo>
                    <a:pt x="1219993" y="296262"/>
                  </a:lnTo>
                  <a:lnTo>
                    <a:pt x="0" y="296262"/>
                  </a:lnTo>
                  <a:close/>
                </a:path>
              </a:pathLst>
            </a:custGeom>
            <a:solidFill>
              <a:srgbClr val="000000">
                <a:alpha val="0"/>
              </a:srgbClr>
            </a:solidFill>
            <a:ln w="47625" cap="sq">
              <a:solidFill>
                <a:srgbClr val="53DCAD"/>
              </a:solidFill>
              <a:prstDash val="solid"/>
              <a:miter/>
            </a:ln>
          </p:spPr>
          <p:txBody>
            <a:bodyPr/>
            <a:lstStyle/>
            <a:p>
              <a:endParaRPr lang="en-US"/>
            </a:p>
          </p:txBody>
        </p:sp>
        <p:sp>
          <p:nvSpPr>
            <p:cNvPr id="7" name="TextBox 7"/>
            <p:cNvSpPr txBox="1"/>
            <p:nvPr/>
          </p:nvSpPr>
          <p:spPr>
            <a:xfrm>
              <a:off x="0" y="-38100"/>
              <a:ext cx="1219993" cy="33436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8727995" y="2409198"/>
            <a:ext cx="7432781" cy="512961"/>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Multi-Factor Authentication (MFA)</a:t>
            </a:r>
          </a:p>
        </p:txBody>
      </p:sp>
      <p:sp>
        <p:nvSpPr>
          <p:cNvPr id="9" name="TextBox 9"/>
          <p:cNvSpPr txBox="1"/>
          <p:nvPr/>
        </p:nvSpPr>
        <p:spPr>
          <a:xfrm>
            <a:off x="192775" y="3087632"/>
            <a:ext cx="7155403" cy="3847207"/>
          </a:xfrm>
          <a:prstGeom prst="rect">
            <a:avLst/>
          </a:prstGeom>
        </p:spPr>
        <p:txBody>
          <a:bodyPr wrap="square" lIns="0" tIns="0" rIns="0" bIns="0" rtlCol="0" anchor="t">
            <a:spAutoFit/>
          </a:bodyPr>
          <a:lstStyle/>
          <a:p>
            <a:pPr>
              <a:lnSpc>
                <a:spcPts val="10000"/>
              </a:lnSpc>
            </a:pPr>
            <a:r>
              <a:rPr lang="en-US" sz="8800" dirty="0">
                <a:solidFill>
                  <a:srgbClr val="286588"/>
                </a:solidFill>
                <a:latin typeface="Tomorrow"/>
              </a:rPr>
              <a:t>Cloud Security Techniques</a:t>
            </a:r>
          </a:p>
        </p:txBody>
      </p:sp>
      <p:sp>
        <p:nvSpPr>
          <p:cNvPr id="10" name="TextBox 10"/>
          <p:cNvSpPr txBox="1"/>
          <p:nvPr/>
        </p:nvSpPr>
        <p:spPr>
          <a:xfrm>
            <a:off x="8915400" y="5842581"/>
            <a:ext cx="7432781" cy="512961"/>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Firewalls and Network Security</a:t>
            </a:r>
          </a:p>
        </p:txBody>
      </p:sp>
      <p:sp>
        <p:nvSpPr>
          <p:cNvPr id="11" name="TextBox 11"/>
          <p:cNvSpPr txBox="1"/>
          <p:nvPr/>
        </p:nvSpPr>
        <p:spPr>
          <a:xfrm>
            <a:off x="8915400" y="4065853"/>
            <a:ext cx="7432781" cy="512961"/>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Encryption</a:t>
            </a:r>
          </a:p>
        </p:txBody>
      </p:sp>
      <p:sp>
        <p:nvSpPr>
          <p:cNvPr id="12" name="TextBox 12"/>
          <p:cNvSpPr txBox="1"/>
          <p:nvPr/>
        </p:nvSpPr>
        <p:spPr>
          <a:xfrm>
            <a:off x="8915400" y="7320572"/>
            <a:ext cx="7432781" cy="512961"/>
          </a:xfrm>
          <a:prstGeom prst="rect">
            <a:avLst/>
          </a:prstGeom>
        </p:spPr>
        <p:txBody>
          <a:bodyPr wrap="square" lIns="0" tIns="0" rIns="0" bIns="0" rtlCol="0" anchor="t">
            <a:spAutoFit/>
          </a:bodyPr>
          <a:lstStyle/>
          <a:p>
            <a:pPr algn="ctr">
              <a:lnSpc>
                <a:spcPts val="3999"/>
              </a:lnSpc>
            </a:pPr>
            <a:r>
              <a:rPr lang="en-US" sz="3999" dirty="0">
                <a:solidFill>
                  <a:srgbClr val="073351"/>
                </a:solidFill>
                <a:latin typeface="Proxima Nova"/>
              </a:rP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Rectangle 2056">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5518" y="720090"/>
            <a:ext cx="16856964" cy="884682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Multi Factor Authentication (MFA) — An Overview of Its Importance &amp;  Benefits - eVero Corporation">
            <a:extLst>
              <a:ext uri="{FF2B5EF4-FFF2-40B4-BE49-F238E27FC236}">
                <a16:creationId xmlns:a16="http://schemas.microsoft.com/office/drawing/2014/main" id="{D29349D6-10B0-0723-C987-3A35CEF6932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65200" y="1054100"/>
            <a:ext cx="16357599" cy="8178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7210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What Is Cloud Encryption? Definition, Importance, Methods, and Best  Practices - Spiceworks">
            <a:extLst>
              <a:ext uri="{FF2B5EF4-FFF2-40B4-BE49-F238E27FC236}">
                <a16:creationId xmlns:a16="http://schemas.microsoft.com/office/drawing/2014/main" id="{5FA70214-9EF9-9417-CC25-2F61EA3D888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609" r="1" b="1"/>
          <a:stretch/>
        </p:blipFill>
        <p:spPr bwMode="auto">
          <a:xfrm>
            <a:off x="821317" y="821317"/>
            <a:ext cx="16633443" cy="86443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87594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1614</TotalTime>
  <Words>547</Words>
  <Application>Microsoft Office PowerPoint</Application>
  <PresentationFormat>Custom</PresentationFormat>
  <Paragraphs>95</Paragraphs>
  <Slides>23</Slides>
  <Notes>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23</vt:i4>
      </vt:variant>
    </vt:vector>
  </HeadingPairs>
  <TitlesOfParts>
    <vt:vector size="35" baseType="lpstr">
      <vt:lpstr>Padauk</vt:lpstr>
      <vt:lpstr>Proxima Nova</vt:lpstr>
      <vt:lpstr>Calibri</vt:lpstr>
      <vt:lpstr>Arial</vt:lpstr>
      <vt:lpstr>Wingdings</vt:lpstr>
      <vt:lpstr>Tomorrow</vt:lpstr>
      <vt:lpstr>Söhne</vt:lpstr>
      <vt:lpstr>Proxima Nova Bold</vt:lpstr>
      <vt:lpstr>Tomorrow Bold</vt:lpstr>
      <vt:lpstr>Times New Roman</vt:lpstr>
      <vt:lpstr>Wingdings 2</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Bản sao của Modern Project Manager Resume Presentation</dc:title>
  <cp:lastModifiedBy>PHAN TRÍ TÀI</cp:lastModifiedBy>
  <cp:revision>9</cp:revision>
  <dcterms:created xsi:type="dcterms:W3CDTF">2006-08-16T00:00:00Z</dcterms:created>
  <dcterms:modified xsi:type="dcterms:W3CDTF">2023-12-17T16:01:20Z</dcterms:modified>
  <dc:identifier>DAF2j7HDygk</dc:identifier>
</cp:coreProperties>
</file>

<file path=docProps/thumbnail.jpeg>
</file>